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comments/modernComment_103_78FD7A57.xml" ContentType="application/vnd.ms-powerpoint.comments+xml"/>
  <Override PartName="/ppt/notesSlides/notesSlide4.xml" ContentType="application/vnd.openxmlformats-officedocument.presentationml.notesSlide+xml"/>
  <Override PartName="/ppt/comments/modernComment_106_22DE329C.xml" ContentType="application/vnd.ms-powerpoint.comments+xml"/>
  <Override PartName="/ppt/comments/modernComment_104_71AABEE3.xml" ContentType="application/vnd.ms-powerpoint.comments+xml"/>
  <Override PartName="/ppt/notesSlides/notesSlide5.xml" ContentType="application/vnd.openxmlformats-officedocument.presentationml.notesSlide+xml"/>
  <Override PartName="/ppt/comments/modernComment_105_D31B58A2.xml" ContentType="application/vnd.ms-powerpoint.comments+xml"/>
  <Override PartName="/ppt/notesSlides/notesSlide6.xml" ContentType="application/vnd.openxmlformats-officedocument.presentationml.notesSlide+xml"/>
  <Override PartName="/ppt/comments/modernComment_107_407A32FD.xml" ContentType="application/vnd.ms-powerpoint.comments+xml"/>
  <Override PartName="/ppt/notesSlides/notesSlide7.xml" ContentType="application/vnd.openxmlformats-officedocument.presentationml.notesSlide+xml"/>
  <Override PartName="/ppt/comments/modernComment_109_6FF7231F.xml" ContentType="application/vnd.ms-powerpoint.comments+xml"/>
  <Override PartName="/ppt/notesSlides/notesSlide8.xml" ContentType="application/vnd.openxmlformats-officedocument.presentationml.notesSlide+xml"/>
  <Override PartName="/ppt/comments/modernComment_10D_F2F80059.xml" ContentType="application/vnd.ms-powerpoint.comments+xml"/>
  <Override PartName="/ppt/comments/modernComment_110_8595DDD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256" r:id="rId2"/>
    <p:sldId id="257" r:id="rId3"/>
    <p:sldId id="259" r:id="rId4"/>
    <p:sldId id="262" r:id="rId5"/>
    <p:sldId id="260" r:id="rId6"/>
    <p:sldId id="261" r:id="rId7"/>
    <p:sldId id="263" r:id="rId8"/>
    <p:sldId id="267" r:id="rId9"/>
    <p:sldId id="268" r:id="rId10"/>
    <p:sldId id="266" r:id="rId11"/>
    <p:sldId id="265" r:id="rId12"/>
    <p:sldId id="269" r:id="rId13"/>
    <p:sldId id="270" r:id="rId14"/>
    <p:sldId id="271" r:id="rId15"/>
    <p:sldId id="272" r:id="rId16"/>
    <p:sldId id="273" r:id="rId17"/>
    <p:sldId id="275" r:id="rId18"/>
    <p:sldId id="278" r:id="rId19"/>
    <p:sldId id="279" r:id="rId20"/>
    <p:sldId id="276" r:id="rId21"/>
    <p:sldId id="277" r:id="rId22"/>
  </p:sldIdLst>
  <p:sldSz cx="9144000" cy="5143500" type="screen16x9"/>
  <p:notesSz cx="6858000" cy="9144000"/>
  <p:embeddedFontLst>
    <p:embeddedFont>
      <p:font typeface="Montserrat" panose="00000500000000000000" pitchFamily="2" charset="0"/>
      <p:regular r:id="rId24"/>
      <p:bold r:id="rId25"/>
      <p:italic r:id="rId26"/>
      <p:boldItalic r:id="rId27"/>
    </p:embeddedFont>
    <p:embeddedFont>
      <p:font typeface="Montserrat ExtraBold" panose="00000900000000000000" pitchFamily="2" charset="0"/>
      <p:bold r:id="rId28"/>
      <p:italic r:id="rId29"/>
      <p:boldItalic r:id="rId30"/>
    </p:embeddedFont>
    <p:embeddedFont>
      <p:font typeface="Montserrat ExtraLight" panose="000003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ECB941-3DBB-2948-FFF3-618CF7D7A994}" name="Pavel Varenka" initials="PV" userId="S::pavel.varenka@mews.com::df66b5b4-fc9d-447d-86a1-a6bf0f42a3f0" providerId="AD"/>
  <p188:author id="{8F61CCEE-F72F-8CA3-60BD-16A8076D43C6}" name="Terry Brown" initials="TB" userId="S::terry.brown@mews.com::1de6b3a0-0092-47cf-b810-50a8e08c93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9C52FC-5590-46F1-BC10-DAE880217F29}">
  <a:tblStyle styleId="{E99C52FC-5590-46F1-BC10-DAE880217F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65767" autoAdjust="0"/>
  </p:normalViewPr>
  <p:slideViewPr>
    <p:cSldViewPr snapToGrid="0">
      <p:cViewPr varScale="1">
        <p:scale>
          <a:sx n="138" d="100"/>
          <a:sy n="138" d="100"/>
        </p:scale>
        <p:origin x="40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0246263D-69BD-D242-BD20-9B8C8D155D41}" authorId="{8F61CCEE-F72F-8CA3-60BD-16A8076D43C6}" status="resolved" created="2024-05-21T05:39:12.602" complete="100000">
    <ac:txMkLst xmlns:ac="http://schemas.microsoft.com/office/drawing/2013/main/command">
      <pc:docMk xmlns:pc="http://schemas.microsoft.com/office/powerpoint/2013/main/command"/>
      <pc:sldMk xmlns:pc="http://schemas.microsoft.com/office/powerpoint/2013/main/command" cId="0" sldId="256"/>
      <ac:spMk id="163" creationId="{00000000-0000-0000-0000-000000000000}"/>
      <ac:txMk cp="0" len="82">
        <ac:context len="83" hash="964972911"/>
      </ac:txMk>
    </ac:txMkLst>
    <p188:pos x="4800219" y="443735"/>
    <p188:replyLst>
      <p188:reply id="{5614B4DC-2CF1-48B3-9EBC-D77C3A3E4526}" authorId="{B6ECB941-3DBB-2948-FFF3-618CF7D7A994}" created="2024-05-21T08:05:39.327">
        <p188:txBody>
          <a:bodyPr/>
          <a:lstStyle/>
          <a:p>
            <a:r>
              <a:rPr lang="en-US"/>
              <a:t>That's a secret 😃 </a:t>
            </a:r>
          </a:p>
        </p188:txBody>
      </p188:reply>
    </p188:replyLst>
    <p188:txBody>
      <a:bodyPr/>
      <a:lstStyle/>
      <a:p>
        <a:r>
          <a:rPr lang="en-US"/>
          <a:t>I’m not sure I fully understand this, but I’m sure it makes sense.</a:t>
        </a:r>
      </a:p>
    </p188:txBody>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51E5CE36-9615-F240-887B-284404C5D115}" authorId="{8F61CCEE-F72F-8CA3-60BD-16A8076D43C6}" status="resolved" created="2024-05-21T05:43:33.431" complete="100000">
    <pc:sldMkLst xmlns:pc="http://schemas.microsoft.com/office/powerpoint/2013/main/command">
      <pc:docMk/>
      <pc:sldMk cId="0" sldId="257"/>
    </pc:sldMkLst>
    <p188:txBody>
      <a:bodyPr/>
      <a:lstStyle/>
      <a:p>
        <a:r>
          <a:rPr lang="en-US"/>
          <a:t>One general point - you ideally want the audience reading less on the slides, and more listening to you.
This on the slide could easily be your script, and you just put a few key words on the slide.
Examples here:
- Infrastructure - the esoteric distant past
- The dysfunctional marriage - Dev vs. Ops
- Fragmented ecosystem
- The new kid on the block
Then you talk to the points you have written down, but the bullet points point them to the theme of your conversation</a:t>
        </a:r>
      </a:p>
    </p188:txBody>
  </p188:cm>
  <p188:cm id="{450B877A-4679-7747-975C-893F0C91FED6}" authorId="{8F61CCEE-F72F-8CA3-60BD-16A8076D43C6}" status="resolved" created="2024-05-21T05:45:52.378" complete="100000">
    <ac:txMkLst xmlns:ac="http://schemas.microsoft.com/office/drawing/2013/main/command">
      <pc:docMk xmlns:pc="http://schemas.microsoft.com/office/powerpoint/2013/main/command"/>
      <pc:sldMk xmlns:pc="http://schemas.microsoft.com/office/powerpoint/2013/main/command" cId="0" sldId="257"/>
      <ac:spMk id="171" creationId="{00000000-0000-0000-0000-000000000000}"/>
      <ac:txMk cp="184">
        <ac:context len="559" hash="34831665"/>
      </ac:txMk>
    </ac:txMkLst>
    <p188:pos x="1138778" y="1167932"/>
    <p188:replyLst>
      <p188:reply id="{D6A7114D-6777-4565-B630-EDB5825F252C}" authorId="{B6ECB941-3DBB-2948-FFF3-618CF7D7A994}" created="2024-05-21T08:05:53.180">
        <p188:txBody>
          <a:bodyPr/>
          <a:lstStyle/>
          <a:p>
            <a:r>
              <a:rPr lang="en-US"/>
              <a:t>Indeed</a:t>
            </a:r>
          </a:p>
        </p188:txBody>
      </p188:reply>
    </p188:replyLst>
    <p188:txBody>
      <a:bodyPr/>
      <a:lstStyle/>
      <a:p>
        <a:r>
          <a:rPr lang="en-US"/>
          <a:t>I’d avoid this term.  I guess depending on your audience, you may have a mix and although this has meaning for our space, it is also indicative that it was typically men who did this.
Perhaps “strong technical specialists” </a:t>
        </a:r>
      </a:p>
    </p188:txBody>
  </p188:cm>
  <p188:cm id="{9ADE2088-7CBB-9F49-91E5-893BFCE8C5FE}" authorId="{8F61CCEE-F72F-8CA3-60BD-16A8076D43C6}" status="resolved" created="2024-05-21T05:51:20.596" complete="100000">
    <ac:deMkLst xmlns:ac="http://schemas.microsoft.com/office/drawing/2013/main/command">
      <pc:docMk xmlns:pc="http://schemas.microsoft.com/office/powerpoint/2013/main/command"/>
      <pc:sldMk xmlns:pc="http://schemas.microsoft.com/office/powerpoint/2013/main/command" cId="0" sldId="257"/>
      <ac:spMk id="171" creationId="{00000000-0000-0000-0000-000000000000}"/>
    </ac:deMkLst>
    <p188:txBody>
      <a:bodyPr/>
      <a:lstStyle/>
      <a:p>
        <a:r>
          <a:rPr lang="en-US"/>
          <a:t>I think important on this slide (and you touch upon it).  Highlight declarative vs. Imperative.
Many of the early tools had been imperative, describing the method to get to the state, rather than declarative.  Terraform brought along that approach, and indicated the desired end point, rather than ‘how to get there’.
This is one of the huge powers of the language, and abstracts away a lot of the ‘how’ into the base language.
</a:t>
        </a:r>
      </a:p>
    </p188:txBody>
  </p188:cm>
</p188:cmLst>
</file>

<file path=ppt/comments/modernComment_103_78FD7A57.xml><?xml version="1.0" encoding="utf-8"?>
<p188:cmLst xmlns:a="http://schemas.openxmlformats.org/drawingml/2006/main" xmlns:r="http://schemas.openxmlformats.org/officeDocument/2006/relationships" xmlns:p188="http://schemas.microsoft.com/office/powerpoint/2018/8/main">
  <p188:cm id="{ECAABDAA-4382-FA4C-84F3-0B538B1B1123}" authorId="{8F61CCEE-F72F-8CA3-60BD-16A8076D43C6}" status="resolved" created="2024-05-21T05:55:33.660" complete="100000">
    <pc:sldMkLst xmlns:pc="http://schemas.microsoft.com/office/powerpoint/2013/main/command">
      <pc:docMk/>
      <pc:sldMk cId="2029877847" sldId="259"/>
    </pc:sldMkLst>
    <p188:txBody>
      <a:bodyPr/>
      <a:lstStyle/>
      <a:p>
        <a:r>
          <a:rPr lang="en-US"/>
          <a:t>Perhaps for bullets
- Pulumi - addressing the dysfunctional marriage
- Declarative Imperatives (perhaps useful to talk about the differing mindset with pulumi?) It still aims to be declarative, but the interface is now an imperative language?
The last point on here perhaps needs something like:
- Pulumi and Terraform - transferrable skills
?</a:t>
        </a:r>
      </a:p>
    </p188:txBody>
  </p188:cm>
</p188:cmLst>
</file>

<file path=ppt/comments/modernComment_104_71AABEE3.xml><?xml version="1.0" encoding="utf-8"?>
<p188:cmLst xmlns:a="http://schemas.openxmlformats.org/drawingml/2006/main" xmlns:r="http://schemas.openxmlformats.org/officeDocument/2006/relationships" xmlns:p188="http://schemas.microsoft.com/office/powerpoint/2018/8/main">
  <p188:cm id="{350E94C4-C12A-2547-8BA4-004EB88E4729}" authorId="{8F61CCEE-F72F-8CA3-60BD-16A8076D43C6}" status="resolved" created="2024-05-21T05:58:16.384" complete="100000">
    <pc:sldMkLst xmlns:pc="http://schemas.microsoft.com/office/powerpoint/2013/main/command">
      <pc:docMk/>
      <pc:sldMk cId="1907015395" sldId="260"/>
    </pc:sldMkLst>
    <p188:txBody>
      <a:bodyPr/>
      <a:lstStyle/>
      <a:p>
        <a:r>
          <a:rPr lang="en-US"/>
          <a:t>Really like this - I’d perhaps make the second picture bigger, or the quote clearer (love the metaphor though)</a:t>
        </a:r>
      </a:p>
    </p188:txBody>
  </p188:cm>
</p188:cmLst>
</file>

<file path=ppt/comments/modernComment_105_D31B58A2.xml><?xml version="1.0" encoding="utf-8"?>
<p188:cmLst xmlns:a="http://schemas.openxmlformats.org/drawingml/2006/main" xmlns:r="http://schemas.openxmlformats.org/officeDocument/2006/relationships" xmlns:p188="http://schemas.microsoft.com/office/powerpoint/2018/8/main">
  <p188:cm id="{E6825755-F2EE-144F-A826-EC1229B3D1DB}" authorId="{8F61CCEE-F72F-8CA3-60BD-16A8076D43C6}" status="resolved" created="2024-05-21T06:00:21.593" complete="100000">
    <ac:txMkLst xmlns:ac="http://schemas.microsoft.com/office/drawing/2013/main/command">
      <pc:docMk xmlns:pc="http://schemas.microsoft.com/office/powerpoint/2013/main/command"/>
      <pc:sldMk xmlns:pc="http://schemas.microsoft.com/office/powerpoint/2013/main/command" cId="3541784738" sldId="261"/>
      <ac:spMk id="3" creationId="{B504079F-18AD-1782-8FB2-6DB9FDE4C517}"/>
      <ac:txMk cp="228">
        <ac:context len="229" hash="1144692948"/>
      </ac:txMk>
    </ac:txMkLst>
    <p188:pos x="5283396" y="443628"/>
    <p188:txBody>
      <a:bodyPr/>
      <a:lstStyle/>
      <a:p>
        <a:r>
          <a:rPr lang="en-US"/>
          <a:t>Were we early adopters?
1.0 was 2019, but pre 1.0.0 goes back to 2017 - I think I first used it on one of the pre-1.0.0 releases (not for production though), but when did we adopt?</a:t>
        </a:r>
      </a:p>
    </p188:txBody>
  </p188:cm>
  <p188:cm id="{F4166CE8-CA29-9946-93CF-B0CD0B6DD949}" authorId="{8F61CCEE-F72F-8CA3-60BD-16A8076D43C6}" status="resolved" created="2024-05-21T06:01:11.762" complete="100000">
    <ac:txMkLst xmlns:ac="http://schemas.microsoft.com/office/drawing/2013/main/command">
      <pc:docMk xmlns:pc="http://schemas.microsoft.com/office/powerpoint/2013/main/command"/>
      <pc:sldMk xmlns:pc="http://schemas.microsoft.com/office/powerpoint/2013/main/command" cId="3541784738" sldId="261"/>
      <ac:spMk id="3" creationId="{B504079F-18AD-1782-8FB2-6DB9FDE4C517}"/>
      <ac:txMk cp="228">
        <ac:context len="229" hash="1144692948"/>
      </ac:txMk>
    </ac:txMkLst>
    <p188:pos x="5164126" y="990280"/>
    <p188:txBody>
      <a:bodyPr/>
      <a:lstStyle/>
      <a:p>
        <a:r>
          <a:rPr lang="en-US"/>
          <a:t>- SaaS at Scale needs repeatability
As the bullet?</a:t>
        </a:r>
      </a:p>
    </p188:txBody>
  </p188:cm>
  <p188:cm id="{F5566E44-0057-6F4B-AB20-795EACC83735}" authorId="{8F61CCEE-F72F-8CA3-60BD-16A8076D43C6}" status="resolved" created="2024-05-21T06:01:39.817" complete="100000">
    <ac:txMkLst xmlns:ac="http://schemas.microsoft.com/office/drawing/2013/main/command">
      <pc:docMk xmlns:pc="http://schemas.microsoft.com/office/powerpoint/2013/main/command"/>
      <pc:sldMk xmlns:pc="http://schemas.microsoft.com/office/powerpoint/2013/main/command" cId="3541784738" sldId="261"/>
      <ac:spMk id="3" creationId="{B504079F-18AD-1782-8FB2-6DB9FDE4C517}"/>
      <ac:txMk cp="228">
        <ac:context len="229" hash="1144692948"/>
      </ac:txMk>
    </ac:txMkLst>
    <p188:pos x="5223761" y="2103463"/>
    <p188:txBody>
      <a:bodyPr/>
      <a:lstStyle/>
      <a:p>
        <a:r>
          <a:rPr lang="en-US"/>
          <a:t>Pulumi _is_ declarative and imperative already, so perhaps this will need expansion?</a:t>
        </a:r>
      </a:p>
    </p188:txBody>
  </p188:cm>
</p188:cmLst>
</file>

<file path=ppt/comments/modernComment_106_22DE329C.xml><?xml version="1.0" encoding="utf-8"?>
<p188:cmLst xmlns:a="http://schemas.openxmlformats.org/drawingml/2006/main" xmlns:r="http://schemas.openxmlformats.org/officeDocument/2006/relationships" xmlns:p188="http://schemas.microsoft.com/office/powerpoint/2018/8/main">
  <p188:cm id="{70DDB3D5-0C02-004A-BC47-24B04D7AC6F3}" authorId="{8F61CCEE-F72F-8CA3-60BD-16A8076D43C6}" status="resolved" created="2024-05-21T05:57:15.419" complete="100000">
    <pc:sldMkLst xmlns:pc="http://schemas.microsoft.com/office/powerpoint/2013/main/command">
      <pc:docMk/>
      <pc:sldMk cId="584987292" sldId="262"/>
    </pc:sldMkLst>
    <p188:txBody>
      <a:bodyPr/>
      <a:lstStyle/>
      <a:p>
        <a:r>
          <a:rPr lang="en-US"/>
          <a:t>The points on here I guess will be expanded upon in the talk.
On their own, they feel very high level, and may need the listener to understand the ecosystem in the same way you do.
Again, I’d go with less bullets on screen</a:t>
        </a:r>
      </a:p>
    </p188:txBody>
  </p188:cm>
</p188:cmLst>
</file>

<file path=ppt/comments/modernComment_107_407A32FD.xml><?xml version="1.0" encoding="utf-8"?>
<p188:cmLst xmlns:a="http://schemas.openxmlformats.org/drawingml/2006/main" xmlns:r="http://schemas.openxmlformats.org/officeDocument/2006/relationships" xmlns:p188="http://schemas.microsoft.com/office/powerpoint/2018/8/main">
  <p188:cm id="{4637EB79-5EEA-1A4A-89C5-8E07ABAC212F}" authorId="{8F61CCEE-F72F-8CA3-60BD-16A8076D43C6}" status="resolved" created="2024-05-21T06:02:58.593" complete="100000">
    <ac:txMkLst xmlns:ac="http://schemas.microsoft.com/office/drawing/2013/main/command">
      <pc:docMk xmlns:pc="http://schemas.microsoft.com/office/powerpoint/2013/main/command"/>
      <pc:sldMk xmlns:pc="http://schemas.microsoft.com/office/powerpoint/2013/main/command" cId="1081750269" sldId="263"/>
      <ac:spMk id="3" creationId="{B504079F-18AD-1782-8FB2-6DB9FDE4C517}"/>
      <ac:txMk cp="41">
        <ac:context len="132" hash="4069867578"/>
      </ac:txMk>
    </ac:txMkLst>
    <p188:pos x="3812404" y="1049915"/>
    <p188:replyLst>
      <p188:reply id="{CC885E86-AB5A-431B-9A18-7A9BB65A1DC5}" authorId="{B6ECB941-3DBB-2948-FFF3-618CF7D7A994}" created="2024-05-21T08:02:24.666">
        <p188:txBody>
          <a:bodyPr/>
          <a:lstStyle/>
          <a:p>
            <a:r>
              <a:rPr lang="en-US"/>
              <a:t>Yep, I will definitely expand on this</a:t>
            </a:r>
          </a:p>
        </p188:txBody>
      </p188:reply>
    </p188:replyLst>
    <p188:txBody>
      <a:bodyPr/>
      <a:lstStyle/>
      <a:p>
        <a:r>
          <a:rPr lang="en-US"/>
          <a:t>Are we going to highlight where we are today with this? 
I suspect this was an aspiration but we’re only seeing it in small pockets and haven’t seen as much as we’d hoped?
</a:t>
        </a:r>
      </a:p>
    </p188:txBody>
  </p188:cm>
  <p188:cm id="{8334845A-11A7-014B-A76C-BF38B90298B6}" authorId="{8F61CCEE-F72F-8CA3-60BD-16A8076D43C6}" status="resolved" created="2024-05-21T06:04:51.861" complete="100000">
    <ac:txMkLst xmlns:ac="http://schemas.microsoft.com/office/drawing/2013/main/command">
      <pc:docMk xmlns:pc="http://schemas.microsoft.com/office/powerpoint/2013/main/command"/>
      <pc:sldMk xmlns:pc="http://schemas.microsoft.com/office/powerpoint/2013/main/command" cId="1081750269" sldId="263"/>
      <ac:spMk id="3" creationId="{B504079F-18AD-1782-8FB2-6DB9FDE4C517}"/>
      <ac:txMk cp="90" len="1">
        <ac:context len="198" hash="680883743"/>
      </ac:txMk>
    </ac:txMkLst>
    <p188:pos x="5372848" y="2918472"/>
    <p188:replyLst>
      <p188:reply id="{9FF84FD2-8533-4A3E-B37E-A25F0007A1FF}" authorId="{B6ECB941-3DBB-2948-FFF3-618CF7D7A994}" created="2024-05-21T08:02:40.386">
        <p188:txBody>
          <a:bodyPr/>
          <a:lstStyle/>
          <a:p>
            <a:r>
              <a:rPr lang="en-US"/>
              <a:t>Good call :D I will rephrase it</a:t>
            </a:r>
          </a:p>
        </p188:txBody>
      </p188:reply>
    </p188:replyLst>
    <p188:txBody>
      <a:bodyPr/>
      <a:lstStyle/>
      <a:p>
        <a:r>
          <a:rPr lang="en-US"/>
          <a:t>Can we say this?
I suspect any infra engineers who can’t follow the remote backing store guidance and securing it would be a worry? :D 
Perhaps this is just my bias playing out though, as I feel it’s an expensive service for what we get from it.</a:t>
        </a:r>
      </a:p>
    </p188:txBody>
  </p188:cm>
  <p188:cm id="{EB6A7C97-799E-6843-B61C-F70CEF2AA566}" authorId="{8F61CCEE-F72F-8CA3-60BD-16A8076D43C6}" status="resolved" created="2024-05-21T06:05:09.550" complete="100000">
    <ac:txMkLst xmlns:ac="http://schemas.microsoft.com/office/drawing/2013/main/command">
      <pc:docMk xmlns:pc="http://schemas.microsoft.com/office/powerpoint/2013/main/command"/>
      <pc:sldMk xmlns:pc="http://schemas.microsoft.com/office/powerpoint/2013/main/command" cId="1081750269" sldId="263"/>
      <ac:spMk id="3" creationId="{B504079F-18AD-1782-8FB2-6DB9FDE4C517}"/>
      <ac:txMk cp="155" len="24">
        <ac:context len="198" hash="680883743"/>
      </ac:txMk>
    </ac:txMkLst>
    <p188:pos x="4518083" y="3335915"/>
    <p188:replyLst>
      <p188:reply id="{F78951A7-9ABD-4F69-8799-B8D4190F7495}" authorId="{B6ECB941-3DBB-2948-FFF3-618CF7D7A994}" created="2024-05-21T08:03:55.703">
        <p188:txBody>
          <a:bodyPr/>
          <a:lstStyle/>
          <a:p>
            <a:r>
              <a:rPr lang="en-US"/>
              <a:t>Yeah, I will expand on that. </a:t>
            </a:r>
          </a:p>
        </p188:txBody>
      </p188:reply>
    </p188:replyLst>
    <p188:txBody>
      <a:bodyPr/>
      <a:lstStyle/>
      <a:p>
        <a:r>
          <a:rPr lang="en-US"/>
          <a:t>I guess we’ll articulate these?</a:t>
        </a:r>
      </a:p>
    </p188:txBody>
  </p188:cm>
</p188:cmLst>
</file>

<file path=ppt/comments/modernComment_109_6FF7231F.xml><?xml version="1.0" encoding="utf-8"?>
<p188:cmLst xmlns:a="http://schemas.openxmlformats.org/drawingml/2006/main" xmlns:r="http://schemas.openxmlformats.org/officeDocument/2006/relationships" xmlns:p188="http://schemas.microsoft.com/office/powerpoint/2018/8/main">
  <p188:cm id="{98BF9E71-9540-3E47-8574-7726F7B0EF50}" authorId="{8F61CCEE-F72F-8CA3-60BD-16A8076D43C6}" status="resolved" created="2024-05-21T06:07:24.151" complete="100000">
    <pc:sldMkLst xmlns:pc="http://schemas.microsoft.com/office/powerpoint/2013/main/command">
      <pc:docMk/>
      <pc:sldMk cId="1878467359" sldId="265"/>
    </pc:sldMkLst>
    <p188:txBody>
      <a:bodyPr/>
      <a:lstStyle/>
      <a:p>
        <a:r>
          <a:rPr lang="en-US"/>
          <a:t>Again, the more you can have them listening to you and not reading slides, the better.</a:t>
        </a:r>
      </a:p>
    </p188:txBody>
  </p188:cm>
  <p188:cm id="{FDD0435C-CCB3-EB4E-87BC-848F7A31AC5C}" authorId="{8F61CCEE-F72F-8CA3-60BD-16A8076D43C6}" status="resolved" created="2024-05-21T06:08:39.603" complete="100000">
    <ac:txMkLst xmlns:ac="http://schemas.microsoft.com/office/drawing/2013/main/command">
      <pc:docMk xmlns:pc="http://schemas.microsoft.com/office/powerpoint/2013/main/command"/>
      <pc:sldMk xmlns:pc="http://schemas.microsoft.com/office/powerpoint/2013/main/command" cId="1878467359" sldId="265"/>
      <ac:spMk id="3" creationId="{B504079F-18AD-1782-8FB2-6DB9FDE4C517}"/>
      <ac:txMk cp="59">
        <ac:context len="60" hash="218961716"/>
      </ac:txMk>
    </ac:txMkLst>
    <p188:pos x="3772648" y="443628"/>
    <p188:replyLst>
      <p188:reply id="{94700F93-B133-49BF-B813-8DBC1BA8A675}" authorId="{B6ECB941-3DBB-2948-FFF3-618CF7D7A994}" created="2024-05-21T08:16:26.225">
        <p188:txBody>
          <a:bodyPr/>
          <a:lstStyle/>
          <a:p>
            <a:r>
              <a:rPr lang="en-US"/>
              <a:t>I would briefly mention it, but focus exclusively on Pulumi. The talk is only 30 minutes (25 without Q and A), so this is maybe something for next meetup ☺️ </a:t>
            </a:r>
          </a:p>
        </p188:txBody>
      </p188:reply>
    </p188:replyLst>
    <p188:txBody>
      <a:bodyPr/>
      <a:lstStyle/>
      <a:p>
        <a:r>
          <a:rPr lang="en-US"/>
          <a:t>This is interesting, and perhaps isn’t introduced enough in the early slides on Mews.
Should we cover our technical landscape?
- Monolithic codebase for our main products - shipping regularly 
- Challenges of scale
Etc?</a:t>
        </a:r>
      </a:p>
    </p188:txBody>
  </p188:cm>
</p188:cmLst>
</file>

<file path=ppt/comments/modernComment_10D_F2F80059.xml><?xml version="1.0" encoding="utf-8"?>
<p188:cmLst xmlns:a="http://schemas.openxmlformats.org/drawingml/2006/main" xmlns:r="http://schemas.openxmlformats.org/officeDocument/2006/relationships" xmlns:p188="http://schemas.microsoft.com/office/powerpoint/2018/8/main">
  <p188:cm id="{DF24E222-F5A2-8743-9649-55CF4893CD82}" authorId="{8F61CCEE-F72F-8CA3-60BD-16A8076D43C6}" status="resolved" created="2024-05-21T06:09:25.855" complete="100000">
    <pc:sldMkLst xmlns:pc="http://schemas.microsoft.com/office/powerpoint/2013/main/command">
      <pc:docMk/>
      <pc:sldMk cId="4076339289" sldId="269"/>
    </pc:sldMkLst>
    <p188:txBody>
      <a:bodyPr/>
      <a:lstStyle/>
      <a:p>
        <a:r>
          <a:rPr lang="en-US"/>
          <a:t>I think a visual on here would paint a large picture if it’s possible</a:t>
        </a:r>
      </a:p>
    </p188:txBody>
    <p188:extLst>
      <p:ext xmlns:p="http://schemas.openxmlformats.org/presentationml/2006/main" uri="{57CB4572-C831-44C2-8A1C-0ADB6CCDFE69}">
        <p223:reactions xmlns:p223="http://schemas.microsoft.com/office/powerpoint/2022/03/main">
          <p223:rxn type="👍">
            <p223:instance time="2024-05-21T08:13:59.259" authorId="{B6ECB941-3DBB-2948-FFF3-618CF7D7A994}"/>
          </p223:rxn>
        </p223:reactions>
      </p:ext>
    </p188:extLst>
  </p188:cm>
  <p188:cm id="{ECFCA6FF-5D3C-9645-B046-AFAE899DAF4F}" authorId="{8F61CCEE-F72F-8CA3-60BD-16A8076D43C6}" status="resolved" created="2024-05-21T06:10:32.417" complete="100000">
    <ac:txMkLst xmlns:ac="http://schemas.microsoft.com/office/drawing/2013/main/command">
      <pc:docMk xmlns:pc="http://schemas.microsoft.com/office/powerpoint/2013/main/command"/>
      <pc:sldMk xmlns:pc="http://schemas.microsoft.com/office/powerpoint/2013/main/command" cId="4076339289" sldId="269"/>
      <ac:spMk id="3" creationId="{A2B76F28-1FCF-91EC-D198-9F3E15BEF377}"/>
      <ac:txMk cp="0">
        <ac:context len="123" hash="3872211920"/>
      </ac:txMk>
    </ac:txMkLst>
    <p188:pos x="1178535" y="2630236"/>
    <p188:replyLst>
      <p188:reply id="{A279302A-F39F-4E6F-A687-9C4BADA9E44E}" authorId="{B6ECB941-3DBB-2948-FFF3-618CF7D7A994}" created="2024-05-21T08:13:53.679">
        <p188:txBody>
          <a:bodyPr/>
          <a:lstStyle/>
          <a:p>
            <a:r>
              <a:rPr lang="en-US"/>
              <a:t>Yep, this is something I will expand upon</a:t>
            </a:r>
          </a:p>
        </p188:txBody>
      </p188:reply>
    </p188:replyLst>
    <p188:txBody>
      <a:bodyPr/>
      <a:lstStyle/>
      <a:p>
        <a:r>
          <a:rPr lang="en-US"/>
          <a:t>Do we explain what this is earlier in the talk?</a:t>
        </a:r>
      </a:p>
    </p188:txBody>
  </p188:cm>
</p188:cmLst>
</file>

<file path=ppt/comments/modernComment_110_8595DDD1.xml><?xml version="1.0" encoding="utf-8"?>
<p188:cmLst xmlns:a="http://schemas.openxmlformats.org/drawingml/2006/main" xmlns:r="http://schemas.openxmlformats.org/officeDocument/2006/relationships" xmlns:p188="http://schemas.microsoft.com/office/powerpoint/2018/8/main">
  <p188:cm id="{43ACCB37-C54F-6A40-8DBE-223033153E9D}" authorId="{8F61CCEE-F72F-8CA3-60BD-16A8076D43C6}" status="resolved" created="2024-05-21T06:12:45.578" complete="100000">
    <pc:sldMkLst xmlns:pc="http://schemas.microsoft.com/office/powerpoint/2013/main/command">
      <pc:docMk/>
      <pc:sldMk cId="2241191377" sldId="272"/>
    </pc:sldMkLst>
    <p188:replyLst>
      <p188:reply id="{67C177FF-0B93-4001-B63F-D76156979EB8}" authorId="{B6ECB941-3DBB-2948-FFF3-618CF7D7A994}" created="2024-05-21T08:15:24.192">
        <p188:txBody>
          <a:bodyPr/>
          <a:lstStyle/>
          <a:p>
            <a:r>
              <a:rPr lang="en-US"/>
              <a:t>This could work, but is very, very hard to actually showcase and put together :/ I'm afraid we wouldn't have time for that</a:t>
            </a:r>
          </a:p>
        </p188:txBody>
      </p188:reply>
    </p188:replyLst>
    <p188:txBody>
      <a:bodyPr/>
      <a:lstStyle/>
      <a:p>
        <a:r>
          <a:rPr lang="en-US"/>
          <a:t>It’ll be interesting to be clear how some of this fits together.
E.g. a key vault called ‘main’ won’t actually generate a key vault called ‘main’ no?  We have opinionated naming conventions etc. yes?
If so, worth covering how we bring together those opinions?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00"/>
              </a:spcAft>
              <a:buFont typeface="Wingdings" panose="05000000000000000000" pitchFamily="2" charset="2"/>
              <a:buChar char="v"/>
            </a:pPr>
            <a:r>
              <a:rPr lang="cs-CZ" sz="1400" b="1" dirty="0" err="1"/>
              <a:t>The</a:t>
            </a:r>
            <a:r>
              <a:rPr lang="cs-CZ" sz="1400" b="1" dirty="0"/>
              <a:t> </a:t>
            </a:r>
            <a:r>
              <a:rPr lang="cs-CZ" sz="1400" b="1" dirty="0" err="1"/>
              <a:t>good</a:t>
            </a:r>
            <a:endParaRPr lang="cs-CZ" sz="1400" b="1" dirty="0"/>
          </a:p>
          <a:p>
            <a:pPr marL="630936" lvl="3" indent="-173736">
              <a:spcAft>
                <a:spcPts val="300"/>
              </a:spcAft>
              <a:buFont typeface="Wingdings" panose="05000000000000000000" pitchFamily="2" charset="2"/>
              <a:buChar char="v"/>
            </a:pPr>
            <a:r>
              <a:rPr lang="cs-CZ" dirty="0"/>
              <a:t>Much </a:t>
            </a:r>
            <a:r>
              <a:rPr lang="cs-CZ" dirty="0" err="1"/>
              <a:t>easier</a:t>
            </a:r>
            <a:r>
              <a:rPr lang="cs-CZ" dirty="0"/>
              <a:t> </a:t>
            </a:r>
            <a:r>
              <a:rPr lang="cs-CZ" dirty="0" err="1"/>
              <a:t>adoption</a:t>
            </a:r>
            <a:r>
              <a:rPr lang="cs-CZ" dirty="0"/>
              <a:t>, </a:t>
            </a:r>
            <a:r>
              <a:rPr lang="cs-CZ" dirty="0" err="1"/>
              <a:t>shared</a:t>
            </a:r>
            <a:r>
              <a:rPr lang="cs-CZ" dirty="0"/>
              <a:t> </a:t>
            </a:r>
            <a:r>
              <a:rPr lang="cs-CZ" dirty="0" err="1"/>
              <a:t>responsibility</a:t>
            </a:r>
            <a:r>
              <a:rPr lang="cs-CZ" dirty="0"/>
              <a:t> model </a:t>
            </a:r>
            <a:r>
              <a:rPr lang="cs-CZ" dirty="0" err="1"/>
              <a:t>for</a:t>
            </a:r>
            <a:r>
              <a:rPr lang="cs-CZ" dirty="0"/>
              <a:t> </a:t>
            </a:r>
            <a:r>
              <a:rPr lang="cs-CZ" dirty="0" err="1"/>
              <a:t>infrastructure</a:t>
            </a:r>
            <a:endParaRPr lang="cs-CZ" dirty="0"/>
          </a:p>
          <a:p>
            <a:pPr marL="630936" lvl="3" indent="-173736">
              <a:spcAft>
                <a:spcPts val="300"/>
              </a:spcAft>
              <a:buFont typeface="Wingdings" panose="05000000000000000000" pitchFamily="2" charset="2"/>
              <a:buChar char="v"/>
            </a:pPr>
            <a:r>
              <a:rPr lang="cs-CZ" dirty="0" err="1"/>
              <a:t>Platform</a:t>
            </a:r>
            <a:r>
              <a:rPr lang="cs-CZ" dirty="0"/>
              <a:t> </a:t>
            </a:r>
            <a:r>
              <a:rPr lang="cs-CZ" dirty="0" err="1"/>
              <a:t>Engineering</a:t>
            </a:r>
            <a:r>
              <a:rPr lang="cs-CZ" dirty="0"/>
              <a:t> more </a:t>
            </a:r>
            <a:r>
              <a:rPr lang="cs-CZ" dirty="0" err="1"/>
              <a:t>aligned</a:t>
            </a:r>
            <a:r>
              <a:rPr lang="cs-CZ" dirty="0"/>
              <a:t> </a:t>
            </a:r>
            <a:r>
              <a:rPr lang="cs-CZ" dirty="0" err="1"/>
              <a:t>with</a:t>
            </a:r>
            <a:r>
              <a:rPr lang="cs-CZ" dirty="0"/>
              <a:t> </a:t>
            </a:r>
            <a:r>
              <a:rPr lang="cs-CZ" dirty="0" err="1"/>
              <a:t>developers</a:t>
            </a:r>
            <a:endParaRPr lang="cs-CZ" dirty="0"/>
          </a:p>
          <a:p>
            <a:pPr marL="630936" lvl="3" indent="-173736">
              <a:spcAft>
                <a:spcPts val="300"/>
              </a:spcAft>
              <a:buFont typeface="Wingdings" panose="05000000000000000000" pitchFamily="2" charset="2"/>
              <a:buChar char="v"/>
            </a:pPr>
            <a:r>
              <a:rPr lang="cs-CZ" dirty="0" err="1"/>
              <a:t>Structured</a:t>
            </a:r>
            <a:r>
              <a:rPr lang="cs-CZ" dirty="0"/>
              <a:t> </a:t>
            </a:r>
            <a:r>
              <a:rPr lang="cs-CZ" dirty="0" err="1"/>
              <a:t>approach</a:t>
            </a:r>
            <a:r>
              <a:rPr lang="cs-CZ" dirty="0"/>
              <a:t> to </a:t>
            </a:r>
            <a:r>
              <a:rPr lang="cs-CZ" dirty="0" err="1"/>
              <a:t>building</a:t>
            </a:r>
            <a:r>
              <a:rPr lang="cs-CZ" dirty="0"/>
              <a:t> </a:t>
            </a:r>
            <a:r>
              <a:rPr lang="cs-CZ" dirty="0" err="1"/>
              <a:t>an</a:t>
            </a:r>
            <a:r>
              <a:rPr lang="cs-CZ" dirty="0"/>
              <a:t> </a:t>
            </a:r>
            <a:r>
              <a:rPr lang="cs-CZ" dirty="0" err="1"/>
              <a:t>internal</a:t>
            </a:r>
            <a:r>
              <a:rPr lang="cs-CZ" dirty="0"/>
              <a:t> </a:t>
            </a:r>
            <a:r>
              <a:rPr lang="cs-CZ" dirty="0" err="1"/>
              <a:t>platform</a:t>
            </a:r>
            <a:endParaRPr lang="cs-CZ" dirty="0"/>
          </a:p>
          <a:p>
            <a:pPr marL="630936" lvl="3" indent="-173736">
              <a:spcAft>
                <a:spcPts val="300"/>
              </a:spcAft>
              <a:buFont typeface="Wingdings" panose="05000000000000000000" pitchFamily="2" charset="2"/>
              <a:buChar char="v"/>
            </a:pPr>
            <a:r>
              <a:rPr lang="cs-CZ" dirty="0"/>
              <a:t>Much more </a:t>
            </a:r>
            <a:r>
              <a:rPr lang="cs-CZ" dirty="0" err="1"/>
              <a:t>freedom</a:t>
            </a:r>
            <a:r>
              <a:rPr lang="cs-CZ" dirty="0"/>
              <a:t> in </a:t>
            </a:r>
            <a:r>
              <a:rPr lang="cs-CZ" dirty="0" err="1"/>
              <a:t>how</a:t>
            </a:r>
            <a:r>
              <a:rPr lang="cs-CZ" dirty="0"/>
              <a:t> </a:t>
            </a:r>
            <a:r>
              <a:rPr lang="cs-CZ" dirty="0" err="1"/>
              <a:t>we</a:t>
            </a:r>
            <a:r>
              <a:rPr lang="cs-CZ" dirty="0"/>
              <a:t> </a:t>
            </a:r>
            <a:r>
              <a:rPr lang="cs-CZ" dirty="0" err="1"/>
              <a:t>write</a:t>
            </a:r>
            <a:r>
              <a:rPr lang="cs-CZ" dirty="0"/>
              <a:t> </a:t>
            </a:r>
            <a:r>
              <a:rPr lang="cs-CZ" dirty="0" err="1"/>
              <a:t>IaC</a:t>
            </a:r>
            <a:endParaRPr lang="cs-CZ" dirty="0"/>
          </a:p>
        </p:txBody>
      </p:sp>
    </p:spTree>
    <p:extLst>
      <p:ext uri="{BB962C8B-B14F-4D97-AF65-F5344CB8AC3E}">
        <p14:creationId xmlns:p14="http://schemas.microsoft.com/office/powerpoint/2010/main" val="291602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Bef>
                <a:spcPts val="800"/>
              </a:spcBef>
              <a:buFont typeface="Wingdings" panose="05000000000000000000" pitchFamily="2" charset="2"/>
              <a:buChar char="v"/>
            </a:pPr>
            <a:r>
              <a:rPr lang="cs-CZ" sz="1400" b="1" dirty="0" err="1"/>
              <a:t>The</a:t>
            </a:r>
            <a:r>
              <a:rPr lang="cs-CZ" sz="1400" b="1" dirty="0"/>
              <a:t> </a:t>
            </a:r>
            <a:r>
              <a:rPr lang="cs-CZ" sz="1400" b="1" dirty="0" err="1"/>
              <a:t>bad</a:t>
            </a:r>
            <a:endParaRPr lang="cs-CZ" sz="1400" b="1" dirty="0"/>
          </a:p>
          <a:p>
            <a:pPr marL="630936" lvl="4" indent="-173736">
              <a:spcAft>
                <a:spcPts val="300"/>
              </a:spcAft>
              <a:buFont typeface="Wingdings" panose="05000000000000000000" pitchFamily="2" charset="2"/>
              <a:buChar char="v"/>
            </a:pPr>
            <a:r>
              <a:rPr lang="cs-CZ" dirty="0" err="1"/>
              <a:t>Harder</a:t>
            </a:r>
            <a:r>
              <a:rPr lang="cs-CZ" dirty="0"/>
              <a:t> </a:t>
            </a:r>
            <a:r>
              <a:rPr lang="cs-CZ" dirty="0" err="1"/>
              <a:t>iteration</a:t>
            </a:r>
            <a:r>
              <a:rPr lang="cs-CZ" dirty="0"/>
              <a:t> and testing </a:t>
            </a:r>
            <a:r>
              <a:rPr lang="cs-CZ" dirty="0" err="1"/>
              <a:t>compared</a:t>
            </a:r>
            <a:r>
              <a:rPr lang="cs-CZ" dirty="0"/>
              <a:t> to a DSL</a:t>
            </a:r>
          </a:p>
          <a:p>
            <a:pPr marL="630936" lvl="4" indent="-173736">
              <a:spcAft>
                <a:spcPts val="300"/>
              </a:spcAft>
              <a:buFont typeface="Wingdings" panose="05000000000000000000" pitchFamily="2" charset="2"/>
              <a:buChar char="v"/>
            </a:pPr>
            <a:r>
              <a:rPr lang="cs-CZ" dirty="0"/>
              <a:t>Very </a:t>
            </a:r>
            <a:r>
              <a:rPr lang="cs-CZ" dirty="0" err="1"/>
              <a:t>easy</a:t>
            </a:r>
            <a:r>
              <a:rPr lang="cs-CZ" dirty="0"/>
              <a:t> to </a:t>
            </a:r>
            <a:r>
              <a:rPr lang="cs-CZ" dirty="0" err="1"/>
              <a:t>write</a:t>
            </a:r>
            <a:r>
              <a:rPr lang="cs-CZ" dirty="0"/>
              <a:t> spaghetti </a:t>
            </a:r>
            <a:r>
              <a:rPr lang="cs-CZ" dirty="0" err="1"/>
              <a:t>code</a:t>
            </a:r>
            <a:r>
              <a:rPr lang="cs-CZ" dirty="0"/>
              <a:t> and drift </a:t>
            </a:r>
            <a:r>
              <a:rPr lang="cs-CZ" dirty="0" err="1"/>
              <a:t>from</a:t>
            </a:r>
            <a:r>
              <a:rPr lang="cs-CZ" dirty="0"/>
              <a:t> </a:t>
            </a:r>
            <a:r>
              <a:rPr lang="cs-CZ" dirty="0" err="1"/>
              <a:t>best</a:t>
            </a:r>
            <a:r>
              <a:rPr lang="cs-CZ" dirty="0"/>
              <a:t> </a:t>
            </a:r>
            <a:r>
              <a:rPr lang="cs-CZ" dirty="0" err="1"/>
              <a:t>practices</a:t>
            </a:r>
            <a:endParaRPr lang="cs-CZ" dirty="0"/>
          </a:p>
          <a:p>
            <a:pPr marL="630936" lvl="4" indent="-173736">
              <a:spcAft>
                <a:spcPts val="300"/>
              </a:spcAft>
              <a:buFont typeface="Wingdings" panose="05000000000000000000" pitchFamily="2" charset="2"/>
              <a:buChar char="v"/>
            </a:pPr>
            <a:r>
              <a:rPr lang="cs-CZ" dirty="0" err="1"/>
              <a:t>Proprietary</a:t>
            </a:r>
            <a:r>
              <a:rPr lang="cs-CZ" dirty="0"/>
              <a:t> – </a:t>
            </a:r>
            <a:r>
              <a:rPr lang="cs-CZ" dirty="0" err="1"/>
              <a:t>can‘t</a:t>
            </a:r>
            <a:r>
              <a:rPr lang="cs-CZ" dirty="0"/>
              <a:t> </a:t>
            </a:r>
            <a:r>
              <a:rPr lang="cs-CZ" dirty="0" err="1"/>
              <a:t>easily</a:t>
            </a:r>
            <a:r>
              <a:rPr lang="cs-CZ" dirty="0"/>
              <a:t> </a:t>
            </a:r>
            <a:r>
              <a:rPr lang="cs-CZ" dirty="0" err="1"/>
              <a:t>compare</a:t>
            </a:r>
            <a:r>
              <a:rPr lang="cs-CZ" dirty="0"/>
              <a:t> </a:t>
            </a:r>
            <a:r>
              <a:rPr lang="cs-CZ" dirty="0" err="1"/>
              <a:t>whether</a:t>
            </a:r>
            <a:r>
              <a:rPr lang="cs-CZ" dirty="0"/>
              <a:t> </a:t>
            </a:r>
            <a:r>
              <a:rPr lang="cs-CZ" dirty="0" err="1"/>
              <a:t>we</a:t>
            </a:r>
            <a:r>
              <a:rPr lang="cs-CZ" dirty="0"/>
              <a:t> are </a:t>
            </a:r>
            <a:r>
              <a:rPr lang="cs-CZ" dirty="0" err="1"/>
              <a:t>headed</a:t>
            </a:r>
            <a:r>
              <a:rPr lang="cs-CZ" dirty="0"/>
              <a:t> in a </a:t>
            </a:r>
            <a:r>
              <a:rPr lang="cs-CZ" dirty="0" err="1"/>
              <a:t>right</a:t>
            </a:r>
            <a:r>
              <a:rPr lang="cs-CZ" dirty="0"/>
              <a:t> </a:t>
            </a:r>
            <a:r>
              <a:rPr lang="cs-CZ" dirty="0" err="1"/>
              <a:t>direction</a:t>
            </a:r>
            <a:endParaRPr lang="cs-CZ" dirty="0"/>
          </a:p>
          <a:p>
            <a:pPr marL="630936" lvl="4" indent="-173736">
              <a:spcAft>
                <a:spcPts val="300"/>
              </a:spcAft>
              <a:buFont typeface="Wingdings" panose="05000000000000000000" pitchFamily="2" charset="2"/>
              <a:buChar char="v"/>
            </a:pPr>
            <a:r>
              <a:rPr lang="cs-CZ" dirty="0"/>
              <a:t>Hard to </a:t>
            </a:r>
            <a:r>
              <a:rPr lang="cs-CZ" dirty="0" err="1"/>
              <a:t>document</a:t>
            </a:r>
            <a:r>
              <a:rPr lang="cs-CZ" dirty="0"/>
              <a:t> </a:t>
            </a:r>
            <a:r>
              <a:rPr lang="cs-CZ" dirty="0" err="1"/>
              <a:t>all</a:t>
            </a:r>
            <a:r>
              <a:rPr lang="cs-CZ" dirty="0"/>
              <a:t> </a:t>
            </a:r>
            <a:r>
              <a:rPr lang="cs-CZ" dirty="0" err="1"/>
              <a:t>edge</a:t>
            </a:r>
            <a:r>
              <a:rPr lang="cs-CZ" dirty="0"/>
              <a:t> </a:t>
            </a:r>
            <a:r>
              <a:rPr lang="cs-CZ" dirty="0" err="1"/>
              <a:t>cases</a:t>
            </a:r>
            <a:endParaRPr lang="cs-CZ" dirty="0"/>
          </a:p>
          <a:p>
            <a:endParaRPr lang="en-US" dirty="0"/>
          </a:p>
        </p:txBody>
      </p:sp>
    </p:spTree>
    <p:extLst>
      <p:ext uri="{BB962C8B-B14F-4D97-AF65-F5344CB8AC3E}">
        <p14:creationId xmlns:p14="http://schemas.microsoft.com/office/powerpoint/2010/main" val="85107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00"/>
              </a:spcAft>
              <a:buFont typeface="Wingdings" panose="05000000000000000000" pitchFamily="2" charset="2"/>
              <a:buChar char="v"/>
            </a:pPr>
            <a:r>
              <a:rPr lang="cs-CZ" sz="1400" b="1" dirty="0" err="1"/>
              <a:t>The</a:t>
            </a:r>
            <a:r>
              <a:rPr lang="cs-CZ" sz="1400" b="1" dirty="0"/>
              <a:t> </a:t>
            </a:r>
            <a:r>
              <a:rPr lang="cs-CZ" sz="1400" b="1" dirty="0" err="1"/>
              <a:t>ugly</a:t>
            </a:r>
            <a:endParaRPr lang="cs-CZ" sz="1400" b="1" dirty="0"/>
          </a:p>
          <a:p>
            <a:pPr marL="630936" lvl="3" indent="-173736">
              <a:spcAft>
                <a:spcPts val="300"/>
              </a:spcAft>
              <a:buFont typeface="Wingdings" panose="05000000000000000000" pitchFamily="2" charset="2"/>
              <a:buChar char="v"/>
            </a:pPr>
            <a:r>
              <a:rPr lang="cs-CZ" dirty="0" err="1"/>
              <a:t>Difficult</a:t>
            </a:r>
            <a:r>
              <a:rPr lang="cs-CZ" dirty="0"/>
              <a:t> to </a:t>
            </a:r>
            <a:r>
              <a:rPr lang="cs-CZ" dirty="0" err="1"/>
              <a:t>onboard</a:t>
            </a:r>
            <a:r>
              <a:rPr lang="cs-CZ" dirty="0"/>
              <a:t> </a:t>
            </a:r>
            <a:r>
              <a:rPr lang="cs-CZ" dirty="0" err="1"/>
              <a:t>new</a:t>
            </a:r>
            <a:r>
              <a:rPr lang="cs-CZ" dirty="0"/>
              <a:t> </a:t>
            </a:r>
            <a:r>
              <a:rPr lang="cs-CZ" dirty="0" err="1"/>
              <a:t>people</a:t>
            </a:r>
            <a:r>
              <a:rPr lang="cs-CZ" dirty="0"/>
              <a:t> (C#, </a:t>
            </a:r>
            <a:r>
              <a:rPr lang="cs-CZ" dirty="0" err="1"/>
              <a:t>abstractions</a:t>
            </a:r>
            <a:r>
              <a:rPr lang="cs-CZ" dirty="0"/>
              <a:t>, </a:t>
            </a:r>
            <a:r>
              <a:rPr lang="cs-CZ" dirty="0" err="1"/>
              <a:t>quite</a:t>
            </a:r>
            <a:r>
              <a:rPr lang="cs-CZ" dirty="0"/>
              <a:t> </a:t>
            </a:r>
            <a:r>
              <a:rPr lang="cs-CZ" dirty="0" err="1"/>
              <a:t>large</a:t>
            </a:r>
            <a:r>
              <a:rPr lang="cs-CZ" dirty="0"/>
              <a:t> </a:t>
            </a:r>
            <a:r>
              <a:rPr lang="cs-CZ" dirty="0" err="1"/>
              <a:t>codebase</a:t>
            </a:r>
            <a:r>
              <a:rPr lang="cs-CZ" dirty="0"/>
              <a:t>)</a:t>
            </a:r>
          </a:p>
          <a:p>
            <a:pPr marL="630936" lvl="3" indent="-173736">
              <a:spcAft>
                <a:spcPts val="300"/>
              </a:spcAft>
              <a:buFont typeface="Wingdings" panose="05000000000000000000" pitchFamily="2" charset="2"/>
              <a:buChar char="v"/>
            </a:pPr>
            <a:r>
              <a:rPr lang="cs-CZ" dirty="0" err="1"/>
              <a:t>Massive</a:t>
            </a:r>
            <a:r>
              <a:rPr lang="cs-CZ" dirty="0"/>
              <a:t> </a:t>
            </a:r>
            <a:r>
              <a:rPr lang="cs-CZ" dirty="0" err="1"/>
              <a:t>growth</a:t>
            </a:r>
            <a:r>
              <a:rPr lang="cs-CZ" dirty="0"/>
              <a:t> in </a:t>
            </a:r>
            <a:r>
              <a:rPr lang="cs-CZ" dirty="0" err="1"/>
              <a:t>complexity</a:t>
            </a:r>
            <a:endParaRPr lang="cs-CZ" dirty="0"/>
          </a:p>
          <a:p>
            <a:pPr marL="630936" lvl="3" indent="-173736">
              <a:spcAft>
                <a:spcPts val="300"/>
              </a:spcAft>
              <a:buFont typeface="Wingdings" panose="05000000000000000000" pitchFamily="2" charset="2"/>
              <a:buChar char="v"/>
            </a:pPr>
            <a:r>
              <a:rPr lang="cs-CZ" dirty="0"/>
              <a:t>In </a:t>
            </a:r>
            <a:r>
              <a:rPr lang="cs-CZ" dirty="0" err="1"/>
              <a:t>some</a:t>
            </a:r>
            <a:r>
              <a:rPr lang="cs-CZ" dirty="0"/>
              <a:t> </a:t>
            </a:r>
            <a:r>
              <a:rPr lang="cs-CZ" dirty="0" err="1"/>
              <a:t>ways</a:t>
            </a:r>
            <a:r>
              <a:rPr lang="cs-CZ" dirty="0"/>
              <a:t> </a:t>
            </a:r>
            <a:r>
              <a:rPr lang="cs-CZ" dirty="0" err="1"/>
              <a:t>rigid</a:t>
            </a:r>
            <a:r>
              <a:rPr lang="cs-CZ" dirty="0"/>
              <a:t>/</a:t>
            </a:r>
            <a:r>
              <a:rPr lang="cs-CZ" dirty="0" err="1"/>
              <a:t>opinionated</a:t>
            </a:r>
            <a:r>
              <a:rPr lang="cs-CZ" dirty="0"/>
              <a:t> and </a:t>
            </a:r>
            <a:r>
              <a:rPr lang="cs-CZ" dirty="0" err="1"/>
              <a:t>fragile</a:t>
            </a:r>
            <a:r>
              <a:rPr lang="cs-CZ" dirty="0"/>
              <a:t> – hard to </a:t>
            </a:r>
            <a:r>
              <a:rPr lang="cs-CZ" dirty="0" err="1"/>
              <a:t>keep</a:t>
            </a:r>
            <a:r>
              <a:rPr lang="cs-CZ" dirty="0"/>
              <a:t> </a:t>
            </a:r>
            <a:r>
              <a:rPr lang="cs-CZ" dirty="0" err="1"/>
              <a:t>backwards</a:t>
            </a:r>
            <a:r>
              <a:rPr lang="cs-CZ" dirty="0"/>
              <a:t> </a:t>
            </a:r>
            <a:r>
              <a:rPr lang="cs-CZ" dirty="0" err="1"/>
              <a:t>compatibility</a:t>
            </a:r>
            <a:r>
              <a:rPr lang="cs-CZ" dirty="0"/>
              <a:t> </a:t>
            </a:r>
            <a:r>
              <a:rPr lang="cs-CZ" dirty="0" err="1"/>
              <a:t>while</a:t>
            </a:r>
            <a:r>
              <a:rPr lang="cs-CZ" dirty="0"/>
              <a:t> </a:t>
            </a:r>
            <a:r>
              <a:rPr lang="cs-CZ" dirty="0" err="1"/>
              <a:t>delivering</a:t>
            </a:r>
            <a:r>
              <a:rPr lang="cs-CZ" dirty="0"/>
              <a:t> </a:t>
            </a:r>
            <a:r>
              <a:rPr lang="cs-CZ" dirty="0" err="1"/>
              <a:t>new</a:t>
            </a:r>
            <a:r>
              <a:rPr lang="cs-CZ" dirty="0"/>
              <a:t> </a:t>
            </a:r>
            <a:r>
              <a:rPr lang="cs-CZ" dirty="0" err="1"/>
              <a:t>features</a:t>
            </a:r>
            <a:endParaRPr lang="cs-CZ" dirty="0"/>
          </a:p>
          <a:p>
            <a:pPr marL="630936" lvl="3" indent="-173736">
              <a:spcAft>
                <a:spcPts val="300"/>
              </a:spcAft>
              <a:buFont typeface="Wingdings" panose="05000000000000000000" pitchFamily="2" charset="2"/>
              <a:buChar char="v"/>
            </a:pPr>
            <a:r>
              <a:rPr lang="cs-CZ" dirty="0" err="1"/>
              <a:t>Growing</a:t>
            </a:r>
            <a:r>
              <a:rPr lang="cs-CZ" dirty="0"/>
              <a:t> tech </a:t>
            </a:r>
            <a:r>
              <a:rPr lang="cs-CZ" dirty="0" err="1"/>
              <a:t>debt</a:t>
            </a:r>
            <a:endParaRPr lang="cs-CZ" dirty="0"/>
          </a:p>
          <a:p>
            <a:endParaRPr lang="en-US" dirty="0"/>
          </a:p>
        </p:txBody>
      </p:sp>
    </p:spTree>
    <p:extLst>
      <p:ext uri="{BB962C8B-B14F-4D97-AF65-F5344CB8AC3E}">
        <p14:creationId xmlns:p14="http://schemas.microsoft.com/office/powerpoint/2010/main" val="150671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lvl="2" indent="-173736">
              <a:spcAft>
                <a:spcPts val="300"/>
              </a:spcAft>
              <a:buFont typeface="Wingdings" panose="05000000000000000000" pitchFamily="2" charset="2"/>
              <a:buChar char="v"/>
            </a:pPr>
            <a:r>
              <a:rPr lang="cs-CZ" dirty="0"/>
              <a:t>So… do </a:t>
            </a:r>
            <a:r>
              <a:rPr lang="cs-CZ" dirty="0" err="1"/>
              <a:t>we</a:t>
            </a:r>
            <a:r>
              <a:rPr lang="cs-CZ" dirty="0"/>
              <a:t> </a:t>
            </a:r>
            <a:r>
              <a:rPr lang="cs-CZ" dirty="0" err="1"/>
              <a:t>regret</a:t>
            </a:r>
            <a:r>
              <a:rPr lang="cs-CZ" dirty="0"/>
              <a:t> </a:t>
            </a:r>
            <a:r>
              <a:rPr lang="cs-CZ" dirty="0" err="1"/>
              <a:t>it</a:t>
            </a:r>
            <a:r>
              <a:rPr lang="cs-CZ" dirty="0"/>
              <a:t>?</a:t>
            </a:r>
          </a:p>
          <a:p>
            <a:pPr marL="173736" lvl="2" indent="-173736">
              <a:spcAft>
                <a:spcPts val="300"/>
              </a:spcAft>
              <a:buFont typeface="Wingdings" panose="05000000000000000000" pitchFamily="2" charset="2"/>
              <a:buChar char="v"/>
            </a:pPr>
            <a:r>
              <a:rPr lang="cs-CZ" dirty="0" err="1"/>
              <a:t>Lessons</a:t>
            </a:r>
            <a:r>
              <a:rPr lang="cs-CZ" dirty="0"/>
              <a:t> </a:t>
            </a:r>
            <a:r>
              <a:rPr lang="cs-CZ" dirty="0" err="1"/>
              <a:t>learned</a:t>
            </a:r>
            <a:r>
              <a:rPr lang="cs-CZ" dirty="0"/>
              <a:t> – </a:t>
            </a:r>
            <a:r>
              <a:rPr lang="cs-CZ" dirty="0" err="1"/>
              <a:t>ease</a:t>
            </a:r>
            <a:r>
              <a:rPr lang="cs-CZ" dirty="0"/>
              <a:t> </a:t>
            </a:r>
            <a:r>
              <a:rPr lang="cs-CZ" dirty="0" err="1"/>
              <a:t>down</a:t>
            </a:r>
            <a:r>
              <a:rPr lang="cs-CZ" dirty="0"/>
              <a:t> on </a:t>
            </a:r>
            <a:r>
              <a:rPr lang="cs-CZ" dirty="0" err="1"/>
              <a:t>the</a:t>
            </a:r>
            <a:r>
              <a:rPr lang="cs-CZ" dirty="0"/>
              <a:t> </a:t>
            </a:r>
            <a:r>
              <a:rPr lang="cs-CZ" dirty="0" err="1"/>
              <a:t>abstractions</a:t>
            </a:r>
            <a:r>
              <a:rPr lang="cs-CZ" dirty="0"/>
              <a:t> and </a:t>
            </a:r>
            <a:r>
              <a:rPr lang="cs-CZ" dirty="0" err="1"/>
              <a:t>complexity</a:t>
            </a:r>
            <a:r>
              <a:rPr lang="cs-CZ" dirty="0"/>
              <a:t>, </a:t>
            </a:r>
            <a:r>
              <a:rPr lang="cs-CZ" dirty="0" err="1"/>
              <a:t>too</a:t>
            </a:r>
            <a:r>
              <a:rPr lang="cs-CZ" dirty="0"/>
              <a:t> many </a:t>
            </a:r>
            <a:r>
              <a:rPr lang="cs-CZ" dirty="0" err="1"/>
              <a:t>moving</a:t>
            </a:r>
            <a:r>
              <a:rPr lang="cs-CZ" dirty="0"/>
              <a:t> </a:t>
            </a:r>
            <a:r>
              <a:rPr lang="cs-CZ" dirty="0" err="1"/>
              <a:t>parst</a:t>
            </a:r>
            <a:r>
              <a:rPr lang="cs-CZ" dirty="0"/>
              <a:t> (</a:t>
            </a:r>
            <a:r>
              <a:rPr lang="cs-CZ" dirty="0" err="1"/>
              <a:t>consolidation</a:t>
            </a:r>
            <a:r>
              <a:rPr lang="cs-CZ" dirty="0"/>
              <a:t>), </a:t>
            </a:r>
            <a:r>
              <a:rPr lang="cs-CZ" dirty="0" err="1"/>
              <a:t>clean</a:t>
            </a:r>
            <a:r>
              <a:rPr lang="cs-CZ" dirty="0"/>
              <a:t> up more </a:t>
            </a:r>
            <a:r>
              <a:rPr lang="cs-CZ" dirty="0" err="1"/>
              <a:t>often</a:t>
            </a:r>
            <a:endParaRPr lang="cs-CZ" dirty="0"/>
          </a:p>
          <a:p>
            <a:pPr marL="173736" lvl="2" indent="-173736">
              <a:spcAft>
                <a:spcPts val="300"/>
              </a:spcAft>
              <a:buFont typeface="Wingdings" panose="05000000000000000000" pitchFamily="2" charset="2"/>
              <a:buChar char="v"/>
            </a:pPr>
            <a:r>
              <a:rPr lang="cs-CZ" dirty="0" err="1"/>
              <a:t>Still</a:t>
            </a:r>
            <a:r>
              <a:rPr lang="cs-CZ" dirty="0"/>
              <a:t> </a:t>
            </a:r>
            <a:r>
              <a:rPr lang="cs-CZ" dirty="0" err="1"/>
              <a:t>unclear</a:t>
            </a:r>
            <a:r>
              <a:rPr lang="cs-CZ" dirty="0"/>
              <a:t> </a:t>
            </a:r>
            <a:r>
              <a:rPr lang="cs-CZ" dirty="0" err="1"/>
              <a:t>ownership</a:t>
            </a:r>
            <a:r>
              <a:rPr lang="cs-CZ" dirty="0"/>
              <a:t> </a:t>
            </a:r>
            <a:r>
              <a:rPr lang="cs-CZ" dirty="0" err="1"/>
              <a:t>sometimes</a:t>
            </a:r>
            <a:endParaRPr lang="cs-CZ" dirty="0"/>
          </a:p>
          <a:p>
            <a:pPr marL="173736" lvl="2" indent="-173736">
              <a:spcAft>
                <a:spcPts val="300"/>
              </a:spcAft>
              <a:buFont typeface="Wingdings" panose="05000000000000000000" pitchFamily="2" charset="2"/>
              <a:buChar char="v"/>
            </a:pPr>
            <a:r>
              <a:rPr lang="cs-CZ" dirty="0" err="1"/>
              <a:t>Working</a:t>
            </a:r>
            <a:r>
              <a:rPr lang="cs-CZ" dirty="0"/>
              <a:t> on </a:t>
            </a:r>
            <a:r>
              <a:rPr lang="cs-CZ" dirty="0" err="1"/>
              <a:t>refactoring</a:t>
            </a:r>
            <a:r>
              <a:rPr lang="cs-CZ" dirty="0"/>
              <a:t> and tech </a:t>
            </a:r>
            <a:r>
              <a:rPr lang="cs-CZ" dirty="0" err="1"/>
              <a:t>debt</a:t>
            </a:r>
            <a:endParaRPr lang="cs-CZ" dirty="0"/>
          </a:p>
          <a:p>
            <a:pPr marL="173736" lvl="2" indent="-173736">
              <a:spcAft>
                <a:spcPts val="300"/>
              </a:spcAft>
              <a:buFont typeface="Wingdings" panose="05000000000000000000" pitchFamily="2" charset="2"/>
              <a:buChar char="v"/>
            </a:pPr>
            <a:r>
              <a:rPr lang="cs-CZ" dirty="0" err="1"/>
              <a:t>Issues</a:t>
            </a:r>
            <a:r>
              <a:rPr lang="cs-CZ" dirty="0"/>
              <a:t> </a:t>
            </a:r>
            <a:r>
              <a:rPr lang="cs-CZ" dirty="0" err="1"/>
              <a:t>with</a:t>
            </a:r>
            <a:r>
              <a:rPr lang="cs-CZ" dirty="0"/>
              <a:t> </a:t>
            </a:r>
            <a:r>
              <a:rPr lang="cs-CZ" dirty="0" err="1"/>
              <a:t>finding</a:t>
            </a:r>
            <a:r>
              <a:rPr lang="cs-CZ" dirty="0"/>
              <a:t> </a:t>
            </a:r>
            <a:r>
              <a:rPr lang="cs-CZ" dirty="0" err="1"/>
              <a:t>the</a:t>
            </a:r>
            <a:r>
              <a:rPr lang="cs-CZ" dirty="0"/>
              <a:t> </a:t>
            </a:r>
            <a:r>
              <a:rPr lang="cs-CZ" dirty="0" err="1"/>
              <a:t>right</a:t>
            </a:r>
            <a:r>
              <a:rPr lang="cs-CZ" dirty="0"/>
              <a:t> </a:t>
            </a:r>
            <a:r>
              <a:rPr lang="cs-CZ" dirty="0" err="1"/>
              <a:t>people</a:t>
            </a:r>
            <a:r>
              <a:rPr lang="cs-CZ" dirty="0"/>
              <a:t> </a:t>
            </a:r>
            <a:r>
              <a:rPr lang="cs-CZ" dirty="0" err="1"/>
              <a:t>for</a:t>
            </a:r>
            <a:r>
              <a:rPr lang="cs-CZ" dirty="0"/>
              <a:t> </a:t>
            </a:r>
            <a:r>
              <a:rPr lang="cs-CZ" dirty="0" err="1"/>
              <a:t>the</a:t>
            </a:r>
            <a:r>
              <a:rPr lang="cs-CZ" dirty="0"/>
              <a:t> </a:t>
            </a:r>
            <a:r>
              <a:rPr lang="cs-CZ" dirty="0" err="1"/>
              <a:t>job</a:t>
            </a:r>
            <a:endParaRPr lang="cs-CZ" dirty="0"/>
          </a:p>
          <a:p>
            <a:pPr marL="173736" lvl="2" indent="-173736">
              <a:spcAft>
                <a:spcPts val="300"/>
              </a:spcAft>
              <a:buFont typeface="Wingdings" panose="05000000000000000000" pitchFamily="2" charset="2"/>
              <a:buChar char="v"/>
            </a:pPr>
            <a:r>
              <a:rPr lang="cs-CZ" dirty="0" err="1"/>
              <a:t>Where</a:t>
            </a:r>
            <a:r>
              <a:rPr lang="cs-CZ" dirty="0"/>
              <a:t> do </a:t>
            </a:r>
            <a:r>
              <a:rPr lang="cs-CZ" dirty="0" err="1"/>
              <a:t>we</a:t>
            </a:r>
            <a:r>
              <a:rPr lang="cs-CZ" dirty="0"/>
              <a:t> </a:t>
            </a:r>
            <a:r>
              <a:rPr lang="cs-CZ" dirty="0" err="1"/>
              <a:t>want</a:t>
            </a:r>
            <a:r>
              <a:rPr lang="cs-CZ" dirty="0"/>
              <a:t> to go </a:t>
            </a:r>
            <a:r>
              <a:rPr lang="cs-CZ" dirty="0" err="1"/>
              <a:t>next</a:t>
            </a:r>
            <a:r>
              <a:rPr lang="cs-CZ" dirty="0"/>
              <a:t>?</a:t>
            </a:r>
          </a:p>
          <a:p>
            <a:pPr marL="173736" lvl="2" indent="-173736">
              <a:spcAft>
                <a:spcPts val="300"/>
              </a:spcAft>
              <a:buFont typeface="Wingdings" panose="05000000000000000000" pitchFamily="2" charset="2"/>
              <a:buChar char="v"/>
            </a:pPr>
            <a:r>
              <a:rPr lang="cs-CZ" dirty="0" err="1"/>
              <a:t>Changing</a:t>
            </a:r>
            <a:r>
              <a:rPr lang="cs-CZ" dirty="0"/>
              <a:t> </a:t>
            </a:r>
            <a:r>
              <a:rPr lang="cs-CZ" dirty="0" err="1"/>
              <a:t>the</a:t>
            </a:r>
            <a:r>
              <a:rPr lang="cs-CZ" dirty="0"/>
              <a:t> </a:t>
            </a:r>
            <a:r>
              <a:rPr lang="cs-CZ" dirty="0" err="1"/>
              <a:t>mindset</a:t>
            </a:r>
            <a:endParaRPr lang="cs-CZ" dirty="0"/>
          </a:p>
          <a:p>
            <a:pPr marL="173736" lvl="2" indent="-173736">
              <a:spcAft>
                <a:spcPts val="300"/>
              </a:spcAft>
              <a:buFont typeface="Wingdings" panose="05000000000000000000" pitchFamily="2" charset="2"/>
              <a:buChar char="v"/>
            </a:pPr>
            <a:r>
              <a:rPr lang="cs-CZ" dirty="0" err="1"/>
              <a:t>Less</a:t>
            </a:r>
            <a:r>
              <a:rPr lang="cs-CZ" dirty="0"/>
              <a:t> </a:t>
            </a:r>
            <a:r>
              <a:rPr lang="cs-CZ" dirty="0" err="1"/>
              <a:t>burden</a:t>
            </a:r>
            <a:r>
              <a:rPr lang="cs-CZ" dirty="0"/>
              <a:t> on </a:t>
            </a:r>
            <a:r>
              <a:rPr lang="cs-CZ" dirty="0" err="1"/>
              <a:t>Platform</a:t>
            </a:r>
            <a:r>
              <a:rPr lang="cs-CZ" dirty="0"/>
              <a:t> </a:t>
            </a:r>
            <a:r>
              <a:rPr lang="cs-CZ" dirty="0" err="1"/>
              <a:t>Engineering</a:t>
            </a:r>
            <a:r>
              <a:rPr lang="cs-CZ" dirty="0"/>
              <a:t> team</a:t>
            </a:r>
          </a:p>
          <a:p>
            <a:pPr marL="173736" lvl="2" indent="-173736">
              <a:spcAft>
                <a:spcPts val="300"/>
              </a:spcAft>
              <a:buFont typeface="Wingdings" panose="05000000000000000000" pitchFamily="2" charset="2"/>
              <a:buChar char="v"/>
            </a:pPr>
            <a:endParaRPr lang="cs-CZ" dirty="0"/>
          </a:p>
          <a:p>
            <a:pPr marL="173736" lvl="2" indent="-173736">
              <a:spcAft>
                <a:spcPts val="300"/>
              </a:spcAft>
              <a:buFont typeface="Wingdings" panose="05000000000000000000" pitchFamily="2" charset="2"/>
              <a:buChar char="v"/>
            </a:pPr>
            <a:endParaRPr lang="cs-CZ" dirty="0"/>
          </a:p>
        </p:txBody>
      </p:sp>
    </p:spTree>
    <p:extLst>
      <p:ext uri="{BB962C8B-B14F-4D97-AF65-F5344CB8AC3E}">
        <p14:creationId xmlns:p14="http://schemas.microsoft.com/office/powerpoint/2010/main" val="57757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058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Aft>
                <a:spcPts val="1600"/>
              </a:spcAft>
              <a:buFont typeface="Wingdings" panose="05000000000000000000" pitchFamily="2" charset="2"/>
              <a:buChar char="v"/>
            </a:pPr>
            <a:r>
              <a:rPr lang="en-US" sz="1600" dirty="0"/>
              <a:t>No need to be too verbose about the </a:t>
            </a:r>
            <a:r>
              <a:rPr lang="en-US" sz="1600" b="1" dirty="0" err="1"/>
              <a:t>IaC</a:t>
            </a:r>
            <a:r>
              <a:rPr lang="en-US" sz="1600" b="1" dirty="0"/>
              <a:t> </a:t>
            </a:r>
            <a:r>
              <a:rPr lang="en-US" sz="1600" dirty="0"/>
              <a:t>topic – all of you are probably familiar with the term</a:t>
            </a:r>
          </a:p>
          <a:p>
            <a:pPr marL="171450" indent="-171450">
              <a:spcAft>
                <a:spcPts val="1600"/>
              </a:spcAft>
              <a:buFont typeface="Wingdings" panose="05000000000000000000" pitchFamily="2" charset="2"/>
              <a:buChar char="v"/>
            </a:pPr>
            <a:r>
              <a:rPr lang="en-US" sz="1600" dirty="0"/>
              <a:t>In the old days, people used to manage infrastructure with tools only strong specialists could understand, such as </a:t>
            </a:r>
            <a:r>
              <a:rPr lang="en-US" sz="1600" b="1" dirty="0"/>
              <a:t>Chef, Puppet </a:t>
            </a:r>
            <a:r>
              <a:rPr lang="en-US" sz="1600" dirty="0"/>
              <a:t>or </a:t>
            </a:r>
            <a:r>
              <a:rPr lang="en-US" sz="1600" b="1" dirty="0"/>
              <a:t>Ansible</a:t>
            </a:r>
            <a:r>
              <a:rPr lang="en-US" sz="1600" dirty="0"/>
              <a:t> (usually in tandem)</a:t>
            </a:r>
          </a:p>
          <a:p>
            <a:pPr marL="171450" indent="-171450">
              <a:spcAft>
                <a:spcPts val="1600"/>
              </a:spcAft>
              <a:buFont typeface="Wingdings" panose="05000000000000000000" pitchFamily="2" charset="2"/>
              <a:buChar char="v"/>
            </a:pPr>
            <a:r>
              <a:rPr lang="en-US" sz="1600" dirty="0"/>
              <a:t>It wasn‘t simple, but it was working… Except that it widened the rift between </a:t>
            </a:r>
            <a:r>
              <a:rPr lang="en-US" sz="1600" b="1" dirty="0"/>
              <a:t>Dev</a:t>
            </a:r>
            <a:r>
              <a:rPr lang="en-US" sz="1600" dirty="0"/>
              <a:t> and </a:t>
            </a:r>
            <a:r>
              <a:rPr lang="en-US" sz="1600" b="1" dirty="0"/>
              <a:t>Ops</a:t>
            </a:r>
          </a:p>
          <a:p>
            <a:pPr marL="171450" indent="-171450">
              <a:spcAft>
                <a:spcPts val="1600"/>
              </a:spcAft>
              <a:buFont typeface="Wingdings" panose="05000000000000000000" pitchFamily="2" charset="2"/>
              <a:buChar char="v"/>
            </a:pPr>
            <a:r>
              <a:rPr lang="en-US" sz="1600" dirty="0"/>
              <a:t>A lot of these early tools were </a:t>
            </a:r>
            <a:r>
              <a:rPr lang="en-US" sz="1600" i="1" dirty="0"/>
              <a:t>procedural/imperative</a:t>
            </a:r>
            <a:r>
              <a:rPr lang="en-US" sz="1600" dirty="0"/>
              <a:t> rather than </a:t>
            </a:r>
            <a:r>
              <a:rPr lang="en-US" sz="1600" i="1" dirty="0"/>
              <a:t>declarative</a:t>
            </a:r>
            <a:r>
              <a:rPr lang="en-US" sz="1600" dirty="0"/>
              <a:t>. Usually in a proprietary, new language (or </a:t>
            </a:r>
            <a:r>
              <a:rPr lang="en-US" sz="1600" i="1" dirty="0"/>
              <a:t>worse</a:t>
            </a:r>
            <a:r>
              <a:rPr lang="en-US" sz="1600" dirty="0"/>
              <a:t>… </a:t>
            </a:r>
            <a:r>
              <a:rPr lang="en-US" sz="1600" b="1" dirty="0"/>
              <a:t>YAML</a:t>
            </a:r>
            <a:r>
              <a:rPr lang="en-US" sz="1600" dirty="0"/>
              <a:t>)</a:t>
            </a:r>
            <a:endParaRPr lang="en-US" sz="1600" i="1" dirty="0"/>
          </a:p>
          <a:p>
            <a:pPr marL="171450" indent="-171450">
              <a:spcAft>
                <a:spcPts val="1600"/>
              </a:spcAft>
              <a:buFont typeface="Wingdings" panose="05000000000000000000" pitchFamily="2" charset="2"/>
              <a:buChar char="v"/>
            </a:pPr>
            <a:r>
              <a:rPr lang="en-US" sz="1600" dirty="0"/>
              <a:t>Thankfully, in 2014 a new kid on the block helped save the day - </a:t>
            </a:r>
            <a:r>
              <a:rPr lang="en-US" sz="1600" b="1" dirty="0"/>
              <a:t>Terraform</a:t>
            </a:r>
          </a:p>
          <a:p>
            <a:pPr marL="171450" indent="-171450">
              <a:spcAft>
                <a:spcPts val="1600"/>
              </a:spcAft>
              <a:buFont typeface="Wingdings" panose="05000000000000000000" pitchFamily="2" charset="2"/>
              <a:buChar char="v"/>
            </a:pPr>
            <a:endParaRPr lang="cs-CZ" dirty="0"/>
          </a:p>
          <a:p>
            <a:pPr marL="171450" indent="-171450">
              <a:spcAft>
                <a:spcPts val="1600"/>
              </a:spcAft>
              <a:buFont typeface="Wingdings" panose="05000000000000000000" pitchFamily="2" charset="2"/>
              <a:buChar char="v"/>
            </a:pPr>
            <a:endParaRPr lang="cs-CZ" dirty="0"/>
          </a:p>
          <a:p>
            <a:pPr marL="173736" indent="-173736">
              <a:spcAft>
                <a:spcPts val="1600"/>
              </a:spcAft>
              <a:buFont typeface="Wingdings" panose="05000000000000000000" pitchFamily="2" charset="2"/>
              <a:buChar char="v"/>
            </a:pPr>
            <a:r>
              <a:rPr lang="cs-CZ" dirty="0"/>
              <a:t>„</a:t>
            </a:r>
            <a:r>
              <a:rPr lang="cs-CZ" i="1" dirty="0"/>
              <a:t>Cloud-</a:t>
            </a:r>
            <a:r>
              <a:rPr lang="cs-CZ" i="1" dirty="0" err="1"/>
              <a:t>native</a:t>
            </a:r>
            <a:r>
              <a:rPr lang="cs-CZ" dirty="0"/>
              <a:t>“ by default, </a:t>
            </a:r>
            <a:r>
              <a:rPr lang="cs-CZ" dirty="0" err="1"/>
              <a:t>Terraform</a:t>
            </a:r>
            <a:r>
              <a:rPr lang="cs-CZ" dirty="0"/>
              <a:t> </a:t>
            </a:r>
            <a:r>
              <a:rPr lang="cs-CZ" dirty="0" err="1"/>
              <a:t>providers</a:t>
            </a:r>
            <a:r>
              <a:rPr lang="cs-CZ" dirty="0"/>
              <a:t> </a:t>
            </a:r>
            <a:r>
              <a:rPr lang="cs-CZ" dirty="0" err="1"/>
              <a:t>supported</a:t>
            </a:r>
            <a:r>
              <a:rPr lang="cs-CZ" dirty="0"/>
              <a:t> most </a:t>
            </a:r>
            <a:r>
              <a:rPr lang="cs-CZ" dirty="0" err="1"/>
              <a:t>of</a:t>
            </a:r>
            <a:r>
              <a:rPr lang="cs-CZ" dirty="0"/>
              <a:t> major </a:t>
            </a:r>
            <a:r>
              <a:rPr lang="cs-CZ" dirty="0" err="1"/>
              <a:t>clouds</a:t>
            </a:r>
            <a:r>
              <a:rPr lang="cs-CZ" dirty="0"/>
              <a:t> and </a:t>
            </a:r>
            <a:r>
              <a:rPr lang="cs-CZ" dirty="0" err="1"/>
              <a:t>simplified</a:t>
            </a:r>
            <a:r>
              <a:rPr lang="cs-CZ" dirty="0"/>
              <a:t> </a:t>
            </a:r>
            <a:r>
              <a:rPr lang="cs-CZ" dirty="0" err="1"/>
              <a:t>the</a:t>
            </a:r>
            <a:r>
              <a:rPr lang="cs-CZ" dirty="0"/>
              <a:t> </a:t>
            </a:r>
            <a:r>
              <a:rPr lang="cs-CZ" dirty="0" err="1"/>
              <a:t>process</a:t>
            </a:r>
            <a:r>
              <a:rPr lang="cs-CZ" dirty="0"/>
              <a:t> </a:t>
            </a:r>
            <a:r>
              <a:rPr lang="cs-CZ" dirty="0" err="1"/>
              <a:t>of</a:t>
            </a:r>
            <a:r>
              <a:rPr lang="cs-CZ" dirty="0"/>
              <a:t> </a:t>
            </a:r>
            <a:r>
              <a:rPr lang="cs-CZ" dirty="0" err="1"/>
              <a:t>deploying</a:t>
            </a:r>
            <a:r>
              <a:rPr lang="cs-CZ" dirty="0"/>
              <a:t> </a:t>
            </a:r>
            <a:r>
              <a:rPr lang="cs-CZ" dirty="0" err="1"/>
              <a:t>anything</a:t>
            </a:r>
            <a:r>
              <a:rPr lang="cs-CZ" dirty="0"/>
              <a:t>, </a:t>
            </a:r>
            <a:r>
              <a:rPr lang="cs-CZ" dirty="0" err="1"/>
              <a:t>anywhere</a:t>
            </a:r>
            <a:endParaRPr lang="cs-CZ" dirty="0"/>
          </a:p>
          <a:p>
            <a:pPr marL="173736" indent="-173736">
              <a:spcAft>
                <a:spcPts val="1600"/>
              </a:spcAft>
              <a:buFont typeface="Wingdings" panose="05000000000000000000" pitchFamily="2" charset="2"/>
              <a:buChar char="v"/>
            </a:pPr>
            <a:r>
              <a:rPr lang="cs-CZ" dirty="0"/>
              <a:t>It </a:t>
            </a:r>
            <a:r>
              <a:rPr lang="cs-CZ" dirty="0" err="1"/>
              <a:t>introduced</a:t>
            </a:r>
            <a:r>
              <a:rPr lang="cs-CZ" dirty="0"/>
              <a:t> a </a:t>
            </a:r>
            <a:r>
              <a:rPr lang="cs-CZ" dirty="0" err="1"/>
              <a:t>new</a:t>
            </a:r>
            <a:r>
              <a:rPr lang="cs-CZ" dirty="0"/>
              <a:t>, </a:t>
            </a:r>
            <a:r>
              <a:rPr lang="cs-CZ" dirty="0" err="1"/>
              <a:t>unified</a:t>
            </a:r>
            <a:r>
              <a:rPr lang="cs-CZ" dirty="0"/>
              <a:t> </a:t>
            </a:r>
            <a:r>
              <a:rPr lang="cs-CZ" dirty="0" err="1"/>
              <a:t>declarative</a:t>
            </a:r>
            <a:r>
              <a:rPr lang="cs-CZ" dirty="0"/>
              <a:t> </a:t>
            </a:r>
            <a:r>
              <a:rPr lang="cs-CZ" dirty="0" err="1"/>
              <a:t>language</a:t>
            </a:r>
            <a:r>
              <a:rPr lang="cs-CZ" dirty="0"/>
              <a:t> – </a:t>
            </a:r>
            <a:r>
              <a:rPr lang="cs-CZ" b="1" dirty="0" err="1"/>
              <a:t>HashiCorp</a:t>
            </a:r>
            <a:r>
              <a:rPr lang="cs-CZ" b="1" dirty="0"/>
              <a:t> </a:t>
            </a:r>
            <a:r>
              <a:rPr lang="cs-CZ" b="1" dirty="0" err="1"/>
              <a:t>Language</a:t>
            </a:r>
            <a:r>
              <a:rPr lang="cs-CZ" b="1" dirty="0"/>
              <a:t> (HCL)</a:t>
            </a:r>
          </a:p>
          <a:p>
            <a:pPr marL="173736" indent="-173736">
              <a:spcAft>
                <a:spcPts val="1600"/>
              </a:spcAft>
              <a:buFont typeface="Wingdings" panose="05000000000000000000" pitchFamily="2" charset="2"/>
              <a:buChar char="v"/>
            </a:pPr>
            <a:r>
              <a:rPr lang="cs-CZ" dirty="0"/>
              <a:t>As </a:t>
            </a:r>
            <a:r>
              <a:rPr lang="cs-CZ" dirty="0" err="1"/>
              <a:t>adoption</a:t>
            </a:r>
            <a:r>
              <a:rPr lang="cs-CZ" dirty="0"/>
              <a:t> </a:t>
            </a:r>
            <a:r>
              <a:rPr lang="cs-CZ" dirty="0" err="1"/>
              <a:t>grew</a:t>
            </a:r>
            <a:r>
              <a:rPr lang="cs-CZ" dirty="0"/>
              <a:t> and </a:t>
            </a:r>
            <a:r>
              <a:rPr lang="cs-CZ" dirty="0" err="1"/>
              <a:t>got</a:t>
            </a:r>
            <a:r>
              <a:rPr lang="cs-CZ" dirty="0"/>
              <a:t> </a:t>
            </a:r>
            <a:r>
              <a:rPr lang="cs-CZ" dirty="0" err="1"/>
              <a:t>easier</a:t>
            </a:r>
            <a:r>
              <a:rPr lang="cs-CZ" dirty="0"/>
              <a:t>, so </a:t>
            </a:r>
            <a:r>
              <a:rPr lang="cs-CZ" dirty="0" err="1"/>
              <a:t>did</a:t>
            </a:r>
            <a:r>
              <a:rPr lang="cs-CZ" dirty="0"/>
              <a:t> </a:t>
            </a:r>
            <a:r>
              <a:rPr lang="cs-CZ" dirty="0" err="1"/>
              <a:t>the</a:t>
            </a:r>
            <a:r>
              <a:rPr lang="cs-CZ" dirty="0"/>
              <a:t> management – </a:t>
            </a:r>
            <a:r>
              <a:rPr lang="cs-CZ" dirty="0" err="1"/>
              <a:t>running</a:t>
            </a:r>
            <a:r>
              <a:rPr lang="cs-CZ" dirty="0"/>
              <a:t> TF in </a:t>
            </a:r>
            <a:r>
              <a:rPr lang="cs-CZ" dirty="0" err="1"/>
              <a:t>pipelines</a:t>
            </a:r>
            <a:r>
              <a:rPr lang="cs-CZ" dirty="0"/>
              <a:t>, </a:t>
            </a:r>
            <a:r>
              <a:rPr lang="cs-CZ" dirty="0" err="1"/>
              <a:t>managing</a:t>
            </a:r>
            <a:r>
              <a:rPr lang="cs-CZ" dirty="0"/>
              <a:t> </a:t>
            </a:r>
            <a:r>
              <a:rPr lang="cs-CZ" dirty="0" err="1"/>
              <a:t>state</a:t>
            </a:r>
            <a:r>
              <a:rPr lang="cs-CZ" dirty="0"/>
              <a:t> via </a:t>
            </a:r>
            <a:r>
              <a:rPr lang="cs-CZ" dirty="0" err="1"/>
              <a:t>Terraform</a:t>
            </a:r>
            <a:r>
              <a:rPr lang="cs-CZ" dirty="0"/>
              <a:t> Cloud,…</a:t>
            </a:r>
          </a:p>
          <a:p>
            <a:pPr marL="173736" indent="-173736">
              <a:spcAft>
                <a:spcPts val="1600"/>
              </a:spcAft>
              <a:buFont typeface="Wingdings" panose="05000000000000000000" pitchFamily="2" charset="2"/>
              <a:buChar char="v"/>
            </a:pPr>
            <a:r>
              <a:rPr lang="cs-CZ" dirty="0" err="1"/>
              <a:t>The</a:t>
            </a:r>
            <a:r>
              <a:rPr lang="cs-CZ" dirty="0"/>
              <a:t> trend </a:t>
            </a:r>
            <a:r>
              <a:rPr lang="cs-CZ" dirty="0" err="1"/>
              <a:t>was</a:t>
            </a:r>
            <a:r>
              <a:rPr lang="cs-CZ" dirty="0"/>
              <a:t> </a:t>
            </a:r>
            <a:r>
              <a:rPr lang="cs-CZ" dirty="0" err="1"/>
              <a:t>clear</a:t>
            </a:r>
            <a:r>
              <a:rPr lang="cs-CZ" dirty="0"/>
              <a:t>, a </a:t>
            </a:r>
            <a:r>
              <a:rPr lang="cs-CZ" dirty="0" err="1"/>
              <a:t>new</a:t>
            </a:r>
            <a:r>
              <a:rPr lang="cs-CZ" dirty="0"/>
              <a:t> </a:t>
            </a:r>
            <a:r>
              <a:rPr lang="cs-CZ" dirty="0" err="1"/>
              <a:t>industry</a:t>
            </a:r>
            <a:r>
              <a:rPr lang="cs-CZ" dirty="0"/>
              <a:t> standard </a:t>
            </a:r>
            <a:r>
              <a:rPr lang="cs-CZ" dirty="0" err="1"/>
              <a:t>was</a:t>
            </a:r>
            <a:r>
              <a:rPr lang="cs-CZ" dirty="0"/>
              <a:t> </a:t>
            </a:r>
            <a:r>
              <a:rPr lang="cs-CZ" dirty="0" err="1"/>
              <a:t>born</a:t>
            </a:r>
            <a:r>
              <a:rPr lang="cs-CZ" dirty="0"/>
              <a:t> and </a:t>
            </a:r>
            <a:r>
              <a:rPr lang="cs-CZ" dirty="0" err="1"/>
              <a:t>lasted</a:t>
            </a:r>
            <a:r>
              <a:rPr lang="cs-CZ" dirty="0"/>
              <a:t> </a:t>
            </a:r>
            <a:r>
              <a:rPr lang="cs-CZ" dirty="0" err="1"/>
              <a:t>for</a:t>
            </a:r>
            <a:r>
              <a:rPr lang="cs-CZ" dirty="0"/>
              <a:t> </a:t>
            </a:r>
            <a:r>
              <a:rPr lang="cs-CZ" dirty="0" err="1"/>
              <a:t>years</a:t>
            </a:r>
            <a:endParaRPr lang="cs-CZ" dirty="0"/>
          </a:p>
          <a:p>
            <a:pPr marL="173736" indent="-173736">
              <a:spcAft>
                <a:spcPts val="1600"/>
              </a:spcAft>
              <a:buFont typeface="Wingdings" panose="05000000000000000000" pitchFamily="2" charset="2"/>
              <a:buChar char="v"/>
            </a:pPr>
            <a:r>
              <a:rPr lang="cs-CZ" dirty="0" err="1"/>
              <a:t>There</a:t>
            </a:r>
            <a:r>
              <a:rPr lang="cs-CZ" dirty="0"/>
              <a:t> </a:t>
            </a:r>
            <a:r>
              <a:rPr lang="cs-CZ" dirty="0" err="1"/>
              <a:t>was</a:t>
            </a:r>
            <a:r>
              <a:rPr lang="cs-CZ" dirty="0"/>
              <a:t> just </a:t>
            </a:r>
            <a:r>
              <a:rPr lang="cs-CZ" dirty="0" err="1"/>
              <a:t>one</a:t>
            </a:r>
            <a:r>
              <a:rPr lang="cs-CZ" dirty="0"/>
              <a:t> </a:t>
            </a:r>
            <a:r>
              <a:rPr lang="cs-CZ" dirty="0" err="1"/>
              <a:t>caveat</a:t>
            </a:r>
            <a:r>
              <a:rPr lang="cs-CZ" dirty="0"/>
              <a:t> – </a:t>
            </a:r>
            <a:r>
              <a:rPr lang="cs-CZ" dirty="0" err="1"/>
              <a:t>it</a:t>
            </a:r>
            <a:r>
              <a:rPr lang="cs-CZ" dirty="0"/>
              <a:t> </a:t>
            </a:r>
            <a:r>
              <a:rPr lang="cs-CZ" dirty="0" err="1"/>
              <a:t>quite</a:t>
            </a:r>
            <a:r>
              <a:rPr lang="cs-CZ" dirty="0"/>
              <a:t> </a:t>
            </a:r>
            <a:r>
              <a:rPr lang="cs-CZ" dirty="0" err="1"/>
              <a:t>didn‘t</a:t>
            </a:r>
            <a:r>
              <a:rPr lang="cs-CZ" dirty="0"/>
              <a:t> </a:t>
            </a:r>
            <a:r>
              <a:rPr lang="cs-CZ" dirty="0" err="1"/>
              <a:t>solve</a:t>
            </a:r>
            <a:r>
              <a:rPr lang="cs-CZ" dirty="0"/>
              <a:t> </a:t>
            </a:r>
            <a:r>
              <a:rPr lang="cs-CZ" dirty="0" err="1"/>
              <a:t>the</a:t>
            </a:r>
            <a:r>
              <a:rPr lang="cs-CZ" dirty="0"/>
              <a:t> </a:t>
            </a:r>
            <a:r>
              <a:rPr lang="cs-CZ" i="1" dirty="0"/>
              <a:t>„</a:t>
            </a:r>
            <a:r>
              <a:rPr lang="cs-CZ" i="1" dirty="0" err="1"/>
              <a:t>DevOps</a:t>
            </a:r>
            <a:r>
              <a:rPr lang="cs-CZ" i="1" dirty="0"/>
              <a:t> </a:t>
            </a:r>
            <a:r>
              <a:rPr lang="cs-CZ" i="1" dirty="0" err="1"/>
              <a:t>problem</a:t>
            </a:r>
            <a:r>
              <a:rPr lang="cs-CZ" i="1" dirty="0"/>
              <a:t>“</a:t>
            </a:r>
            <a:endParaRPr lang="en-US" dirty="0"/>
          </a:p>
          <a:p>
            <a:pPr marL="171450" indent="-171450">
              <a:spcAft>
                <a:spcPts val="1600"/>
              </a:spcAft>
              <a:buFont typeface="Wingdings" panose="05000000000000000000" pitchFamily="2" charset="2"/>
              <a:buChar char="v"/>
            </a:pPr>
            <a:endParaRPr lang="en-US" dirty="0"/>
          </a:p>
          <a:p>
            <a:pPr marL="171450" indent="-171450">
              <a:spcAft>
                <a:spcPts val="1600"/>
              </a:spcAft>
              <a:buFont typeface="Wingdings" panose="05000000000000000000" pitchFamily="2" charset="2"/>
              <a:buChar char="v"/>
            </a:pPr>
            <a:endParaRPr lang="en-US" dirty="0"/>
          </a:p>
          <a:p>
            <a:pPr marL="171450" indent="-171450">
              <a:spcAft>
                <a:spcPts val="1600"/>
              </a:spcAft>
              <a:buFont typeface="Wingdings" panose="05000000000000000000" pitchFamily="2" charset="2"/>
              <a:buChar char="v"/>
            </a:pPr>
            <a:endParaRPr lang="en-US" dirty="0"/>
          </a:p>
          <a:p>
            <a:pPr marL="171450" indent="-171450">
              <a:spcAft>
                <a:spcPts val="1600"/>
              </a:spcAft>
              <a:buFont typeface="Wingdings" panose="05000000000000000000" pitchFamily="2" charset="2"/>
              <a:buChar char="v"/>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600"/>
              </a:spcAft>
              <a:buFont typeface="Wingdings" panose="05000000000000000000" pitchFamily="2" charset="2"/>
              <a:buChar char="v"/>
            </a:pPr>
            <a:r>
              <a:rPr lang="cs-CZ" sz="1400" dirty="0" err="1"/>
              <a:t>Over</a:t>
            </a:r>
            <a:r>
              <a:rPr lang="cs-CZ" sz="1400" dirty="0"/>
              <a:t> </a:t>
            </a:r>
            <a:r>
              <a:rPr lang="cs-CZ" sz="1400" dirty="0" err="1"/>
              <a:t>the</a:t>
            </a:r>
            <a:r>
              <a:rPr lang="cs-CZ" sz="1400" dirty="0"/>
              <a:t> </a:t>
            </a:r>
            <a:r>
              <a:rPr lang="cs-CZ" sz="1400" dirty="0" err="1"/>
              <a:t>years</a:t>
            </a:r>
            <a:r>
              <a:rPr lang="cs-CZ" sz="1400" dirty="0"/>
              <a:t>, </a:t>
            </a:r>
            <a:r>
              <a:rPr lang="cs-CZ" sz="1400" dirty="0" err="1"/>
              <a:t>the</a:t>
            </a:r>
            <a:r>
              <a:rPr lang="cs-CZ" sz="1400" dirty="0"/>
              <a:t> </a:t>
            </a:r>
            <a:r>
              <a:rPr lang="cs-CZ" sz="1400" dirty="0" err="1"/>
              <a:t>industry</a:t>
            </a:r>
            <a:r>
              <a:rPr lang="cs-CZ" sz="1400" dirty="0"/>
              <a:t> </a:t>
            </a:r>
            <a:r>
              <a:rPr lang="cs-CZ" sz="1400" dirty="0" err="1"/>
              <a:t>shifted</a:t>
            </a:r>
            <a:r>
              <a:rPr lang="cs-CZ" sz="1400" dirty="0"/>
              <a:t> and </a:t>
            </a:r>
            <a:r>
              <a:rPr lang="cs-CZ" sz="1400" dirty="0" err="1"/>
              <a:t>there</a:t>
            </a:r>
            <a:r>
              <a:rPr lang="cs-CZ" sz="1400" dirty="0"/>
              <a:t> </a:t>
            </a:r>
            <a:r>
              <a:rPr lang="cs-CZ" sz="1400" dirty="0" err="1"/>
              <a:t>was</a:t>
            </a:r>
            <a:r>
              <a:rPr lang="cs-CZ" sz="1400" dirty="0"/>
              <a:t> a </a:t>
            </a:r>
            <a:r>
              <a:rPr lang="cs-CZ" sz="1400" dirty="0" err="1"/>
              <a:t>need</a:t>
            </a:r>
            <a:r>
              <a:rPr lang="cs-CZ" sz="1400" dirty="0"/>
              <a:t> </a:t>
            </a:r>
            <a:r>
              <a:rPr lang="cs-CZ" sz="1400" dirty="0" err="1"/>
              <a:t>for</a:t>
            </a:r>
            <a:r>
              <a:rPr lang="cs-CZ" sz="1400" dirty="0"/>
              <a:t> </a:t>
            </a:r>
            <a:r>
              <a:rPr lang="cs-CZ" sz="1400" dirty="0" err="1"/>
              <a:t>something</a:t>
            </a:r>
            <a:r>
              <a:rPr lang="cs-CZ" sz="1400" dirty="0"/>
              <a:t> more developer-</a:t>
            </a:r>
            <a:r>
              <a:rPr lang="cs-CZ" sz="1400" dirty="0" err="1"/>
              <a:t>centric</a:t>
            </a:r>
            <a:endParaRPr lang="cs-CZ" sz="1400" dirty="0"/>
          </a:p>
          <a:p>
            <a:pPr marL="173736" indent="-173736">
              <a:spcAft>
                <a:spcPts val="1600"/>
              </a:spcAft>
              <a:buFont typeface="Wingdings" panose="05000000000000000000" pitchFamily="2" charset="2"/>
              <a:buChar char="v"/>
            </a:pPr>
            <a:r>
              <a:rPr lang="cs-CZ" sz="1400" dirty="0"/>
              <a:t>In </a:t>
            </a:r>
            <a:r>
              <a:rPr lang="cs-CZ" sz="1400" dirty="0" err="1"/>
              <a:t>the</a:t>
            </a:r>
            <a:r>
              <a:rPr lang="cs-CZ" sz="1400" dirty="0"/>
              <a:t> end, </a:t>
            </a:r>
            <a:r>
              <a:rPr lang="cs-CZ" sz="1400" dirty="0" err="1"/>
              <a:t>the</a:t>
            </a:r>
            <a:r>
              <a:rPr lang="cs-CZ" sz="1400" dirty="0"/>
              <a:t> </a:t>
            </a:r>
            <a:r>
              <a:rPr lang="cs-CZ" sz="1400" dirty="0" err="1"/>
              <a:t>potential</a:t>
            </a:r>
            <a:r>
              <a:rPr lang="cs-CZ" sz="1400" dirty="0"/>
              <a:t> </a:t>
            </a:r>
            <a:r>
              <a:rPr lang="cs-CZ" sz="1400" dirty="0" err="1"/>
              <a:t>solution</a:t>
            </a:r>
            <a:r>
              <a:rPr lang="cs-CZ" sz="1400" dirty="0"/>
              <a:t> to </a:t>
            </a:r>
            <a:r>
              <a:rPr lang="cs-CZ" sz="1400" i="1" dirty="0" err="1"/>
              <a:t>Ops</a:t>
            </a:r>
            <a:r>
              <a:rPr lang="cs-CZ" sz="1400" i="1" dirty="0"/>
              <a:t> x </a:t>
            </a:r>
            <a:r>
              <a:rPr lang="cs-CZ" sz="1400" i="1" dirty="0" err="1"/>
              <a:t>Dev</a:t>
            </a:r>
            <a:r>
              <a:rPr lang="cs-CZ" sz="1400" i="1" dirty="0"/>
              <a:t> </a:t>
            </a:r>
            <a:r>
              <a:rPr lang="cs-CZ" sz="1400" dirty="0" err="1"/>
              <a:t>discrepancy</a:t>
            </a:r>
            <a:r>
              <a:rPr lang="cs-CZ" sz="1400" dirty="0"/>
              <a:t> </a:t>
            </a:r>
            <a:r>
              <a:rPr lang="cs-CZ" sz="1400" dirty="0" err="1"/>
              <a:t>presented</a:t>
            </a:r>
            <a:r>
              <a:rPr lang="cs-CZ" sz="1400" dirty="0"/>
              <a:t> </a:t>
            </a:r>
            <a:r>
              <a:rPr lang="cs-CZ" sz="1400" dirty="0" err="1"/>
              <a:t>itself</a:t>
            </a:r>
            <a:r>
              <a:rPr lang="cs-CZ" sz="1400" dirty="0"/>
              <a:t> – </a:t>
            </a:r>
            <a:r>
              <a:rPr lang="cs-CZ" sz="1400" dirty="0" err="1"/>
              <a:t>speaking</a:t>
            </a:r>
            <a:r>
              <a:rPr lang="cs-CZ" sz="1400" dirty="0"/>
              <a:t> </a:t>
            </a:r>
            <a:r>
              <a:rPr lang="cs-CZ" sz="1400" dirty="0" err="1"/>
              <a:t>the</a:t>
            </a:r>
            <a:r>
              <a:rPr lang="cs-CZ" sz="1400" dirty="0"/>
              <a:t> </a:t>
            </a:r>
            <a:r>
              <a:rPr lang="cs-CZ" sz="1400" dirty="0" err="1"/>
              <a:t>same</a:t>
            </a:r>
            <a:r>
              <a:rPr lang="cs-CZ" sz="1400" dirty="0"/>
              <a:t> </a:t>
            </a:r>
            <a:r>
              <a:rPr lang="cs-CZ" sz="1400" dirty="0" err="1"/>
              <a:t>language</a:t>
            </a:r>
            <a:r>
              <a:rPr lang="cs-CZ" sz="1400" dirty="0"/>
              <a:t> as </a:t>
            </a:r>
            <a:r>
              <a:rPr lang="cs-CZ" sz="1400" dirty="0" err="1"/>
              <a:t>developers</a:t>
            </a:r>
            <a:endParaRPr lang="cs-CZ" sz="1400" dirty="0"/>
          </a:p>
          <a:p>
            <a:pPr marL="173736" indent="-173736">
              <a:spcAft>
                <a:spcPts val="1600"/>
              </a:spcAft>
              <a:buFont typeface="Wingdings" panose="05000000000000000000" pitchFamily="2" charset="2"/>
              <a:buChar char="v"/>
            </a:pPr>
            <a:r>
              <a:rPr lang="cs-CZ" sz="1400" b="1" dirty="0" err="1"/>
              <a:t>Pulumi</a:t>
            </a:r>
            <a:r>
              <a:rPr lang="cs-CZ" sz="1400" dirty="0"/>
              <a:t> </a:t>
            </a:r>
            <a:r>
              <a:rPr lang="cs-CZ" sz="1400" dirty="0" err="1"/>
              <a:t>took</a:t>
            </a:r>
            <a:r>
              <a:rPr lang="cs-CZ" sz="1400" dirty="0"/>
              <a:t> </a:t>
            </a:r>
            <a:r>
              <a:rPr lang="cs-CZ" sz="1400" dirty="0" err="1"/>
              <a:t>the</a:t>
            </a:r>
            <a:r>
              <a:rPr lang="cs-CZ" sz="1400" dirty="0"/>
              <a:t> </a:t>
            </a:r>
            <a:r>
              <a:rPr lang="cs-CZ" sz="1400" dirty="0" err="1"/>
              <a:t>best</a:t>
            </a:r>
            <a:r>
              <a:rPr lang="cs-CZ" sz="1400" dirty="0"/>
              <a:t> </a:t>
            </a:r>
            <a:r>
              <a:rPr lang="cs-CZ" sz="1400" dirty="0" err="1"/>
              <a:t>concepts</a:t>
            </a:r>
            <a:r>
              <a:rPr lang="cs-CZ" sz="1400" dirty="0"/>
              <a:t> </a:t>
            </a:r>
            <a:r>
              <a:rPr lang="cs-CZ" sz="1400" dirty="0" err="1"/>
              <a:t>of</a:t>
            </a:r>
            <a:r>
              <a:rPr lang="cs-CZ" sz="1400" dirty="0"/>
              <a:t> </a:t>
            </a:r>
            <a:r>
              <a:rPr lang="cs-CZ" sz="1400" dirty="0" err="1"/>
              <a:t>Terraform</a:t>
            </a:r>
            <a:r>
              <a:rPr lang="cs-CZ" sz="1400" dirty="0"/>
              <a:t>, and </a:t>
            </a:r>
            <a:r>
              <a:rPr lang="cs-CZ" sz="1400" dirty="0" err="1"/>
              <a:t>came</a:t>
            </a:r>
            <a:r>
              <a:rPr lang="cs-CZ" sz="1400" dirty="0"/>
              <a:t> </a:t>
            </a:r>
            <a:r>
              <a:rPr lang="cs-CZ" sz="1400" dirty="0" err="1"/>
              <a:t>with</a:t>
            </a:r>
            <a:r>
              <a:rPr lang="cs-CZ" sz="1400" dirty="0"/>
              <a:t> a </a:t>
            </a:r>
            <a:r>
              <a:rPr lang="cs-CZ" sz="1400" dirty="0" err="1"/>
              <a:t>bang</a:t>
            </a:r>
            <a:r>
              <a:rPr lang="cs-CZ" sz="1400" dirty="0"/>
              <a:t> – </a:t>
            </a:r>
            <a:r>
              <a:rPr lang="cs-CZ" sz="1400" dirty="0" err="1"/>
              <a:t>multi-language</a:t>
            </a:r>
            <a:r>
              <a:rPr lang="cs-CZ" sz="1400" dirty="0"/>
              <a:t> </a:t>
            </a:r>
            <a:r>
              <a:rPr lang="cs-CZ" sz="1400" dirty="0" err="1"/>
              <a:t>ability</a:t>
            </a:r>
            <a:endParaRPr lang="cs-CZ" sz="1400" dirty="0"/>
          </a:p>
          <a:p>
            <a:pPr marL="173736" indent="-173736">
              <a:spcAft>
                <a:spcPts val="1600"/>
              </a:spcAft>
              <a:buFont typeface="Wingdings" panose="05000000000000000000" pitchFamily="2" charset="2"/>
              <a:buChar char="v"/>
            </a:pPr>
            <a:r>
              <a:rPr lang="cs-CZ" sz="1400" dirty="0" err="1"/>
              <a:t>Now</a:t>
            </a:r>
            <a:r>
              <a:rPr lang="cs-CZ" sz="1400" dirty="0"/>
              <a:t>, </a:t>
            </a:r>
            <a:r>
              <a:rPr lang="cs-CZ" sz="1400" dirty="0" err="1"/>
              <a:t>Ops</a:t>
            </a:r>
            <a:r>
              <a:rPr lang="cs-CZ" sz="1400" dirty="0"/>
              <a:t> and </a:t>
            </a:r>
            <a:r>
              <a:rPr lang="cs-CZ" sz="1400" dirty="0" err="1"/>
              <a:t>developers</a:t>
            </a:r>
            <a:r>
              <a:rPr lang="cs-CZ" sz="1400" dirty="0"/>
              <a:t> </a:t>
            </a:r>
            <a:r>
              <a:rPr lang="cs-CZ" sz="1400" dirty="0" err="1"/>
              <a:t>finally</a:t>
            </a:r>
            <a:r>
              <a:rPr lang="cs-CZ" sz="1400" dirty="0"/>
              <a:t> </a:t>
            </a:r>
            <a:r>
              <a:rPr lang="cs-CZ" sz="1400" dirty="0" err="1"/>
              <a:t>found</a:t>
            </a:r>
            <a:r>
              <a:rPr lang="cs-CZ" sz="1400" dirty="0"/>
              <a:t> </a:t>
            </a:r>
            <a:r>
              <a:rPr lang="cs-CZ" sz="1400" dirty="0" err="1"/>
              <a:t>an</a:t>
            </a:r>
            <a:r>
              <a:rPr lang="cs-CZ" sz="1400" dirty="0"/>
              <a:t> </a:t>
            </a:r>
            <a:r>
              <a:rPr lang="cs-CZ" sz="1400" dirty="0" err="1"/>
              <a:t>intersection</a:t>
            </a:r>
            <a:r>
              <a:rPr lang="cs-CZ" sz="1400" dirty="0"/>
              <a:t>, </a:t>
            </a:r>
            <a:r>
              <a:rPr lang="cs-CZ" sz="1400" dirty="0" err="1"/>
              <a:t>writing</a:t>
            </a:r>
            <a:r>
              <a:rPr lang="cs-CZ" sz="1400" dirty="0"/>
              <a:t> </a:t>
            </a:r>
            <a:r>
              <a:rPr lang="cs-CZ" sz="1400" dirty="0" err="1"/>
              <a:t>both</a:t>
            </a:r>
            <a:r>
              <a:rPr lang="cs-CZ" sz="1400" dirty="0"/>
              <a:t> </a:t>
            </a:r>
            <a:r>
              <a:rPr lang="cs-CZ" sz="1400" dirty="0" err="1"/>
              <a:t>the</a:t>
            </a:r>
            <a:r>
              <a:rPr lang="cs-CZ" sz="1400" dirty="0"/>
              <a:t> </a:t>
            </a:r>
            <a:r>
              <a:rPr lang="cs-CZ" sz="1400" dirty="0" err="1"/>
              <a:t>product</a:t>
            </a:r>
            <a:r>
              <a:rPr lang="cs-CZ" sz="1400" dirty="0"/>
              <a:t> and </a:t>
            </a:r>
            <a:r>
              <a:rPr lang="cs-CZ" sz="1400" dirty="0" err="1"/>
              <a:t>infrastructure</a:t>
            </a:r>
            <a:r>
              <a:rPr lang="cs-CZ" sz="1400" dirty="0"/>
              <a:t> in </a:t>
            </a:r>
            <a:r>
              <a:rPr lang="cs-CZ" sz="1400" dirty="0" err="1"/>
              <a:t>the</a:t>
            </a:r>
            <a:r>
              <a:rPr lang="cs-CZ" sz="1400" dirty="0"/>
              <a:t> </a:t>
            </a:r>
            <a:r>
              <a:rPr lang="cs-CZ" sz="1400" dirty="0" err="1"/>
              <a:t>same</a:t>
            </a:r>
            <a:r>
              <a:rPr lang="cs-CZ" sz="1400" dirty="0"/>
              <a:t> imperative, </a:t>
            </a:r>
            <a:r>
              <a:rPr lang="cs-CZ" sz="1400" dirty="0" err="1"/>
              <a:t>general-purpose</a:t>
            </a:r>
            <a:r>
              <a:rPr lang="cs-CZ" sz="1400" dirty="0"/>
              <a:t> </a:t>
            </a:r>
            <a:r>
              <a:rPr lang="cs-CZ" sz="1400" dirty="0" err="1"/>
              <a:t>programming</a:t>
            </a:r>
            <a:r>
              <a:rPr lang="cs-CZ" sz="1400" dirty="0"/>
              <a:t> </a:t>
            </a:r>
            <a:r>
              <a:rPr lang="cs-CZ" sz="1400" dirty="0" err="1"/>
              <a:t>language</a:t>
            </a:r>
            <a:endParaRPr lang="cs-CZ" sz="1400" dirty="0"/>
          </a:p>
          <a:p>
            <a:pPr marL="173736" indent="-173736">
              <a:spcAft>
                <a:spcPts val="1600"/>
              </a:spcAft>
              <a:buFont typeface="Wingdings" panose="05000000000000000000" pitchFamily="2" charset="2"/>
              <a:buChar char="v"/>
            </a:pPr>
            <a:r>
              <a:rPr lang="cs-CZ" sz="1400" dirty="0"/>
              <a:t>No more HCL </a:t>
            </a:r>
            <a:r>
              <a:rPr lang="cs-CZ" sz="1400" dirty="0" err="1"/>
              <a:t>or</a:t>
            </a:r>
            <a:r>
              <a:rPr lang="cs-CZ" sz="1400" dirty="0"/>
              <a:t> </a:t>
            </a:r>
            <a:r>
              <a:rPr lang="cs-CZ" sz="1400" dirty="0" err="1"/>
              <a:t>proprietary</a:t>
            </a:r>
            <a:r>
              <a:rPr lang="cs-CZ" sz="1400" dirty="0"/>
              <a:t> </a:t>
            </a:r>
            <a:r>
              <a:rPr lang="cs-CZ" sz="1400" dirty="0" err="1"/>
              <a:t>new</a:t>
            </a:r>
            <a:r>
              <a:rPr lang="cs-CZ" sz="1400" dirty="0"/>
              <a:t> </a:t>
            </a:r>
            <a:r>
              <a:rPr lang="cs-CZ" sz="1400" dirty="0" err="1"/>
              <a:t>languages</a:t>
            </a:r>
            <a:r>
              <a:rPr lang="cs-CZ" sz="1400" dirty="0"/>
              <a:t>/</a:t>
            </a:r>
            <a:r>
              <a:rPr lang="cs-CZ" sz="1400" dirty="0" err="1"/>
              <a:t>DSLs</a:t>
            </a:r>
            <a:r>
              <a:rPr lang="cs-CZ" sz="1400" dirty="0"/>
              <a:t> </a:t>
            </a:r>
            <a:r>
              <a:rPr lang="cs-CZ" sz="1400" dirty="0" err="1"/>
              <a:t>that</a:t>
            </a:r>
            <a:r>
              <a:rPr lang="cs-CZ" sz="1400" dirty="0"/>
              <a:t> </a:t>
            </a:r>
            <a:r>
              <a:rPr lang="cs-CZ" sz="1400" dirty="0" err="1"/>
              <a:t>take</a:t>
            </a:r>
            <a:r>
              <a:rPr lang="cs-CZ" sz="1400" dirty="0"/>
              <a:t> </a:t>
            </a:r>
            <a:r>
              <a:rPr lang="cs-CZ" sz="1400" dirty="0" err="1"/>
              <a:t>time</a:t>
            </a:r>
            <a:r>
              <a:rPr lang="cs-CZ" sz="1400" dirty="0"/>
              <a:t> to master</a:t>
            </a:r>
          </a:p>
          <a:p>
            <a:pPr marL="173736" indent="-173736">
              <a:spcAft>
                <a:spcPts val="1600"/>
              </a:spcAft>
              <a:buFont typeface="Wingdings" panose="05000000000000000000" pitchFamily="2" charset="2"/>
              <a:buChar char="v"/>
            </a:pPr>
            <a:r>
              <a:rPr lang="cs-CZ" sz="1400" dirty="0" err="1"/>
              <a:t>Terraform</a:t>
            </a:r>
            <a:r>
              <a:rPr lang="cs-CZ" sz="1400" dirty="0"/>
              <a:t> </a:t>
            </a:r>
            <a:r>
              <a:rPr lang="cs-CZ" sz="1400" dirty="0" err="1"/>
              <a:t>knowledge</a:t>
            </a:r>
            <a:r>
              <a:rPr lang="cs-CZ" sz="1400" dirty="0"/>
              <a:t> </a:t>
            </a:r>
            <a:r>
              <a:rPr lang="cs-CZ" sz="1400" dirty="0" err="1"/>
              <a:t>was</a:t>
            </a:r>
            <a:r>
              <a:rPr lang="cs-CZ" sz="1400" dirty="0"/>
              <a:t> </a:t>
            </a:r>
            <a:r>
              <a:rPr lang="cs-CZ" sz="1400" dirty="0" err="1"/>
              <a:t>transferable</a:t>
            </a:r>
            <a:r>
              <a:rPr lang="cs-CZ" sz="1400" dirty="0"/>
              <a:t>, as </a:t>
            </a:r>
            <a:r>
              <a:rPr lang="cs-CZ" sz="1400" dirty="0" err="1"/>
              <a:t>both</a:t>
            </a:r>
            <a:r>
              <a:rPr lang="cs-CZ" sz="1400" dirty="0"/>
              <a:t> are </a:t>
            </a:r>
            <a:r>
              <a:rPr lang="cs-CZ" sz="1400" dirty="0" err="1"/>
              <a:t>remote</a:t>
            </a:r>
            <a:r>
              <a:rPr lang="cs-CZ" sz="1400" dirty="0"/>
              <a:t> </a:t>
            </a:r>
            <a:r>
              <a:rPr lang="cs-CZ" sz="1400" dirty="0" err="1"/>
              <a:t>state-first</a:t>
            </a:r>
            <a:r>
              <a:rPr lang="cs-CZ" sz="1400" dirty="0"/>
              <a:t> and use </a:t>
            </a:r>
            <a:r>
              <a:rPr lang="cs-CZ" sz="1400" dirty="0" err="1"/>
              <a:t>the</a:t>
            </a:r>
            <a:r>
              <a:rPr lang="cs-CZ" sz="1400" dirty="0"/>
              <a:t> </a:t>
            </a:r>
            <a:r>
              <a:rPr lang="cs-CZ" sz="1400" dirty="0" err="1"/>
              <a:t>same</a:t>
            </a:r>
            <a:r>
              <a:rPr lang="cs-CZ" sz="1400" dirty="0"/>
              <a:t> </a:t>
            </a:r>
            <a:r>
              <a:rPr lang="cs-CZ" sz="1400" dirty="0" err="1"/>
              <a:t>or</a:t>
            </a:r>
            <a:r>
              <a:rPr lang="cs-CZ" sz="1400" dirty="0"/>
              <a:t> </a:t>
            </a:r>
            <a:r>
              <a:rPr lang="cs-CZ" sz="1400" dirty="0" err="1"/>
              <a:t>similar</a:t>
            </a:r>
            <a:r>
              <a:rPr lang="cs-CZ" sz="1400" dirty="0"/>
              <a:t> </a:t>
            </a:r>
            <a:r>
              <a:rPr lang="cs-CZ" sz="1400" dirty="0" err="1"/>
              <a:t>schema</a:t>
            </a:r>
            <a:r>
              <a:rPr lang="cs-CZ" sz="1400" dirty="0"/>
              <a:t> </a:t>
            </a:r>
            <a:r>
              <a:rPr lang="cs-CZ" sz="1400" dirty="0" err="1"/>
              <a:t>of</a:t>
            </a:r>
            <a:r>
              <a:rPr lang="cs-CZ" sz="1400" dirty="0"/>
              <a:t> </a:t>
            </a:r>
            <a:r>
              <a:rPr lang="cs-CZ" sz="1400" dirty="0" err="1"/>
              <a:t>providers</a:t>
            </a:r>
            <a:r>
              <a:rPr lang="cs-CZ" sz="1400" dirty="0"/>
              <a:t>.</a:t>
            </a:r>
          </a:p>
        </p:txBody>
      </p:sp>
    </p:spTree>
    <p:extLst>
      <p:ext uri="{BB962C8B-B14F-4D97-AF65-F5344CB8AC3E}">
        <p14:creationId xmlns:p14="http://schemas.microsoft.com/office/powerpoint/2010/main" val="137521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600"/>
              </a:spcAft>
              <a:buFont typeface="Wingdings" panose="05000000000000000000" pitchFamily="2" charset="2"/>
              <a:buChar char="v"/>
            </a:pPr>
            <a:r>
              <a:rPr lang="cs-CZ" sz="1400" dirty="0" err="1"/>
              <a:t>Pulumi</a:t>
            </a:r>
            <a:r>
              <a:rPr lang="cs-CZ" sz="1400" dirty="0"/>
              <a:t> </a:t>
            </a:r>
            <a:r>
              <a:rPr lang="cs-CZ" sz="1400" dirty="0" err="1"/>
              <a:t>nowadays</a:t>
            </a:r>
            <a:r>
              <a:rPr lang="cs-CZ" sz="1400" dirty="0"/>
              <a:t> </a:t>
            </a:r>
            <a:r>
              <a:rPr lang="cs-CZ" sz="1400" dirty="0" err="1"/>
              <a:t>offers</a:t>
            </a:r>
            <a:r>
              <a:rPr lang="cs-CZ" sz="1400" dirty="0"/>
              <a:t> </a:t>
            </a:r>
            <a:r>
              <a:rPr lang="cs-CZ" sz="1400" dirty="0" err="1"/>
              <a:t>similar</a:t>
            </a:r>
            <a:r>
              <a:rPr lang="cs-CZ" sz="1400" dirty="0"/>
              <a:t> </a:t>
            </a:r>
            <a:r>
              <a:rPr lang="cs-CZ" sz="1400" dirty="0" err="1"/>
              <a:t>features</a:t>
            </a:r>
            <a:r>
              <a:rPr lang="cs-CZ" sz="1400" dirty="0"/>
              <a:t> to </a:t>
            </a:r>
            <a:r>
              <a:rPr lang="cs-CZ" sz="1400" dirty="0" err="1"/>
              <a:t>Terraform</a:t>
            </a:r>
            <a:r>
              <a:rPr lang="cs-CZ" sz="1400" dirty="0"/>
              <a:t> (</a:t>
            </a:r>
            <a:r>
              <a:rPr lang="cs-CZ" sz="1400" i="1" dirty="0" err="1"/>
              <a:t>Pulumi</a:t>
            </a:r>
            <a:r>
              <a:rPr lang="cs-CZ" sz="1400" i="1" dirty="0"/>
              <a:t> Cloud </a:t>
            </a:r>
            <a:r>
              <a:rPr lang="cs-CZ" sz="1400" dirty="0" err="1"/>
              <a:t>for</a:t>
            </a:r>
            <a:r>
              <a:rPr lang="cs-CZ" sz="1400" dirty="0"/>
              <a:t> </a:t>
            </a:r>
            <a:r>
              <a:rPr lang="cs-CZ" sz="1400" dirty="0" err="1"/>
              <a:t>easy</a:t>
            </a:r>
            <a:r>
              <a:rPr lang="cs-CZ" sz="1400" dirty="0"/>
              <a:t> </a:t>
            </a:r>
            <a:r>
              <a:rPr lang="cs-CZ" sz="1400" dirty="0" err="1"/>
              <a:t>insights</a:t>
            </a:r>
            <a:r>
              <a:rPr lang="cs-CZ" sz="1400" dirty="0"/>
              <a:t>, </a:t>
            </a:r>
            <a:r>
              <a:rPr lang="cs-CZ" sz="1400" i="1" dirty="0"/>
              <a:t>ESC </a:t>
            </a:r>
            <a:r>
              <a:rPr lang="cs-CZ" sz="1400" dirty="0" err="1"/>
              <a:t>for</a:t>
            </a:r>
            <a:r>
              <a:rPr lang="cs-CZ" sz="1400" dirty="0"/>
              <a:t> </a:t>
            </a:r>
            <a:r>
              <a:rPr lang="cs-CZ" sz="1400" dirty="0" err="1"/>
              <a:t>secrets</a:t>
            </a:r>
            <a:r>
              <a:rPr lang="cs-CZ" sz="1400" dirty="0"/>
              <a:t> management, </a:t>
            </a:r>
            <a:r>
              <a:rPr lang="cs-CZ" sz="1400" i="1" dirty="0" err="1"/>
              <a:t>Policy</a:t>
            </a:r>
            <a:r>
              <a:rPr lang="cs-CZ" sz="1400" i="1" dirty="0"/>
              <a:t>-as-</a:t>
            </a:r>
            <a:r>
              <a:rPr lang="cs-CZ" sz="1400" i="1" dirty="0" err="1"/>
              <a:t>Code</a:t>
            </a:r>
            <a:r>
              <a:rPr lang="cs-CZ" sz="1400" i="1" dirty="0"/>
              <a:t>, </a:t>
            </a:r>
            <a:r>
              <a:rPr lang="cs-CZ" sz="1400" i="1" dirty="0" err="1"/>
              <a:t>Packages</a:t>
            </a:r>
            <a:r>
              <a:rPr lang="cs-CZ" sz="1400" i="1" dirty="0"/>
              <a:t> </a:t>
            </a:r>
            <a:r>
              <a:rPr lang="cs-CZ" sz="1400" dirty="0"/>
              <a:t>as </a:t>
            </a:r>
            <a:r>
              <a:rPr lang="cs-CZ" sz="1400" dirty="0" err="1"/>
              <a:t>modules</a:t>
            </a:r>
            <a:r>
              <a:rPr lang="cs-CZ" sz="1400" i="1" dirty="0"/>
              <a:t>,…)</a:t>
            </a:r>
          </a:p>
          <a:p>
            <a:pPr marL="173736" indent="-173736">
              <a:spcAft>
                <a:spcPts val="1600"/>
              </a:spcAft>
              <a:buFont typeface="Wingdings" panose="05000000000000000000" pitchFamily="2" charset="2"/>
              <a:buChar char="v"/>
            </a:pPr>
            <a:r>
              <a:rPr lang="cs-CZ" sz="1400" dirty="0" err="1"/>
              <a:t>Adoption</a:t>
            </a:r>
            <a:r>
              <a:rPr lang="cs-CZ" sz="1400" dirty="0"/>
              <a:t> </a:t>
            </a:r>
            <a:r>
              <a:rPr lang="cs-CZ" sz="1400" dirty="0" err="1"/>
              <a:t>is</a:t>
            </a:r>
            <a:r>
              <a:rPr lang="cs-CZ" sz="1400" dirty="0"/>
              <a:t> </a:t>
            </a:r>
            <a:r>
              <a:rPr lang="cs-CZ" sz="1400" dirty="0" err="1"/>
              <a:t>still</a:t>
            </a:r>
            <a:r>
              <a:rPr lang="cs-CZ" sz="1400" dirty="0"/>
              <a:t> </a:t>
            </a:r>
            <a:r>
              <a:rPr lang="cs-CZ" sz="1400" dirty="0" err="1"/>
              <a:t>lagging</a:t>
            </a:r>
            <a:r>
              <a:rPr lang="cs-CZ" sz="1400" dirty="0"/>
              <a:t> </a:t>
            </a:r>
            <a:r>
              <a:rPr lang="cs-CZ" sz="1400" dirty="0" err="1"/>
              <a:t>behind</a:t>
            </a:r>
            <a:r>
              <a:rPr lang="cs-CZ" sz="1400" dirty="0"/>
              <a:t>, but </a:t>
            </a:r>
            <a:r>
              <a:rPr lang="cs-CZ" sz="1400" dirty="0" err="1"/>
              <a:t>that</a:t>
            </a:r>
            <a:r>
              <a:rPr lang="cs-CZ" sz="1400" dirty="0"/>
              <a:t> </a:t>
            </a:r>
            <a:r>
              <a:rPr lang="cs-CZ" sz="1400" dirty="0" err="1"/>
              <a:t>could</a:t>
            </a:r>
            <a:r>
              <a:rPr lang="cs-CZ" sz="1400" dirty="0"/>
              <a:t> </a:t>
            </a:r>
            <a:r>
              <a:rPr lang="cs-CZ" sz="1400" dirty="0" err="1"/>
              <a:t>change</a:t>
            </a:r>
            <a:r>
              <a:rPr lang="cs-CZ" sz="1400" dirty="0"/>
              <a:t> </a:t>
            </a:r>
            <a:r>
              <a:rPr lang="cs-CZ" sz="1400" dirty="0" err="1"/>
              <a:t>due</a:t>
            </a:r>
            <a:r>
              <a:rPr lang="cs-CZ" sz="1400" dirty="0"/>
              <a:t> to </a:t>
            </a:r>
            <a:r>
              <a:rPr lang="cs-CZ" sz="1400" dirty="0" err="1"/>
              <a:t>HashiCorp‘s</a:t>
            </a:r>
            <a:r>
              <a:rPr lang="cs-CZ" sz="1400" dirty="0"/>
              <a:t> </a:t>
            </a:r>
            <a:r>
              <a:rPr lang="cs-CZ" sz="1400" dirty="0" err="1"/>
              <a:t>licensing</a:t>
            </a:r>
            <a:r>
              <a:rPr lang="cs-CZ" sz="1400" dirty="0"/>
              <a:t> </a:t>
            </a:r>
            <a:r>
              <a:rPr lang="cs-CZ" sz="1400" dirty="0" err="1"/>
              <a:t>change</a:t>
            </a:r>
            <a:r>
              <a:rPr lang="cs-CZ" sz="1400" dirty="0"/>
              <a:t> - </a:t>
            </a:r>
            <a:r>
              <a:rPr lang="en-US" sz="1400" b="1" dirty="0"/>
              <a:t>MPL v2</a:t>
            </a:r>
            <a:r>
              <a:rPr lang="cs-CZ" sz="1400" b="1" dirty="0"/>
              <a:t> </a:t>
            </a:r>
            <a:r>
              <a:rPr lang="cs-CZ" sz="1400" dirty="0"/>
              <a:t>to </a:t>
            </a:r>
            <a:r>
              <a:rPr lang="en-US" sz="1400" b="1" dirty="0"/>
              <a:t>BSL v1</a:t>
            </a:r>
            <a:endParaRPr lang="cs-CZ" sz="1400" b="1" dirty="0"/>
          </a:p>
          <a:p>
            <a:pPr marL="173736" indent="-173736">
              <a:spcAft>
                <a:spcPts val="1600"/>
              </a:spcAft>
              <a:buFont typeface="Wingdings" panose="05000000000000000000" pitchFamily="2" charset="2"/>
              <a:buChar char="v"/>
            </a:pPr>
            <a:r>
              <a:rPr lang="cs-CZ" sz="1400" dirty="0" err="1"/>
              <a:t>The</a:t>
            </a:r>
            <a:r>
              <a:rPr lang="cs-CZ" sz="1400" dirty="0"/>
              <a:t> </a:t>
            </a:r>
            <a:r>
              <a:rPr lang="cs-CZ" sz="1400" dirty="0" err="1"/>
              <a:t>landscape</a:t>
            </a:r>
            <a:r>
              <a:rPr lang="cs-CZ" sz="1400" dirty="0"/>
              <a:t> </a:t>
            </a:r>
            <a:r>
              <a:rPr lang="cs-CZ" sz="1400" dirty="0" err="1"/>
              <a:t>is</a:t>
            </a:r>
            <a:r>
              <a:rPr lang="cs-CZ" sz="1400" dirty="0"/>
              <a:t> </a:t>
            </a:r>
            <a:r>
              <a:rPr lang="cs-CZ" sz="1400" dirty="0" err="1"/>
              <a:t>changing</a:t>
            </a:r>
            <a:r>
              <a:rPr lang="cs-CZ" sz="1400" dirty="0"/>
              <a:t> </a:t>
            </a:r>
            <a:r>
              <a:rPr lang="cs-CZ" sz="1400" dirty="0" err="1"/>
              <a:t>from</a:t>
            </a:r>
            <a:r>
              <a:rPr lang="cs-CZ" sz="1400" dirty="0"/>
              <a:t> </a:t>
            </a:r>
            <a:r>
              <a:rPr lang="cs-CZ" sz="1400" dirty="0" err="1"/>
              <a:t>separate</a:t>
            </a:r>
            <a:r>
              <a:rPr lang="cs-CZ" sz="1400" dirty="0"/>
              <a:t>, </a:t>
            </a:r>
            <a:r>
              <a:rPr lang="cs-CZ" sz="1400" dirty="0" err="1"/>
              <a:t>declarative</a:t>
            </a:r>
            <a:r>
              <a:rPr lang="cs-CZ" sz="1400" dirty="0"/>
              <a:t> </a:t>
            </a:r>
            <a:r>
              <a:rPr lang="cs-CZ" sz="1400" dirty="0" err="1"/>
              <a:t>infra</a:t>
            </a:r>
            <a:r>
              <a:rPr lang="cs-CZ" sz="1400" dirty="0"/>
              <a:t> </a:t>
            </a:r>
            <a:r>
              <a:rPr lang="cs-CZ" sz="1400" dirty="0" err="1"/>
              <a:t>configuration</a:t>
            </a:r>
            <a:r>
              <a:rPr lang="cs-CZ" sz="1400" dirty="0"/>
              <a:t> to </a:t>
            </a:r>
            <a:r>
              <a:rPr lang="cs-CZ" sz="1400" dirty="0" err="1"/>
              <a:t>having</a:t>
            </a:r>
            <a:r>
              <a:rPr lang="cs-CZ" sz="1400" dirty="0"/>
              <a:t> </a:t>
            </a:r>
            <a:r>
              <a:rPr lang="cs-CZ" sz="1400" dirty="0" err="1"/>
              <a:t>infra</a:t>
            </a:r>
            <a:r>
              <a:rPr lang="cs-CZ" sz="1400" dirty="0"/>
              <a:t> </a:t>
            </a:r>
            <a:r>
              <a:rPr lang="cs-CZ" sz="1400" dirty="0" err="1"/>
              <a:t>baked</a:t>
            </a:r>
            <a:r>
              <a:rPr lang="cs-CZ" sz="1400" dirty="0"/>
              <a:t> in </a:t>
            </a:r>
            <a:r>
              <a:rPr lang="cs-CZ" sz="1400" dirty="0" err="1"/>
              <a:t>with</a:t>
            </a:r>
            <a:r>
              <a:rPr lang="cs-CZ" sz="1400" dirty="0"/>
              <a:t> </a:t>
            </a:r>
            <a:r>
              <a:rPr lang="cs-CZ" sz="1400" dirty="0" err="1"/>
              <a:t>the</a:t>
            </a:r>
            <a:r>
              <a:rPr lang="cs-CZ" sz="1400" dirty="0"/>
              <a:t> </a:t>
            </a:r>
            <a:r>
              <a:rPr lang="cs-CZ" sz="1400" dirty="0" err="1"/>
              <a:t>product</a:t>
            </a:r>
            <a:endParaRPr lang="cs-CZ" sz="1400" dirty="0"/>
          </a:p>
          <a:p>
            <a:pPr marL="173736" indent="-173736">
              <a:spcAft>
                <a:spcPts val="1600"/>
              </a:spcAft>
              <a:buFont typeface="Wingdings" panose="05000000000000000000" pitchFamily="2" charset="2"/>
              <a:buChar char="v"/>
            </a:pPr>
            <a:r>
              <a:rPr lang="cs-CZ" sz="1400" dirty="0" err="1"/>
              <a:t>The</a:t>
            </a:r>
            <a:r>
              <a:rPr lang="cs-CZ" sz="1400" dirty="0"/>
              <a:t> </a:t>
            </a:r>
            <a:r>
              <a:rPr lang="cs-CZ" sz="1400" dirty="0" err="1"/>
              <a:t>rise</a:t>
            </a:r>
            <a:r>
              <a:rPr lang="cs-CZ" sz="1400" dirty="0"/>
              <a:t> </a:t>
            </a:r>
            <a:r>
              <a:rPr lang="cs-CZ" sz="1400" dirty="0" err="1"/>
              <a:t>of</a:t>
            </a:r>
            <a:r>
              <a:rPr lang="cs-CZ" sz="1400" dirty="0"/>
              <a:t> </a:t>
            </a:r>
            <a:r>
              <a:rPr lang="cs-CZ" sz="1400" b="1" dirty="0" err="1"/>
              <a:t>Platform</a:t>
            </a:r>
            <a:r>
              <a:rPr lang="cs-CZ" sz="1400" b="1" dirty="0"/>
              <a:t> </a:t>
            </a:r>
            <a:r>
              <a:rPr lang="cs-CZ" sz="1400" b="1" dirty="0" err="1"/>
              <a:t>Engineering</a:t>
            </a:r>
            <a:r>
              <a:rPr lang="cs-CZ" sz="1400" b="1" dirty="0"/>
              <a:t> </a:t>
            </a:r>
            <a:r>
              <a:rPr lang="cs-CZ" sz="1400" dirty="0" err="1"/>
              <a:t>is</a:t>
            </a:r>
            <a:r>
              <a:rPr lang="cs-CZ" sz="1400" dirty="0"/>
              <a:t> </a:t>
            </a:r>
            <a:r>
              <a:rPr lang="cs-CZ" sz="1400" dirty="0" err="1"/>
              <a:t>speeding</a:t>
            </a:r>
            <a:r>
              <a:rPr lang="cs-CZ" sz="1400" dirty="0"/>
              <a:t> up </a:t>
            </a:r>
            <a:r>
              <a:rPr lang="cs-CZ" sz="1400" dirty="0" err="1"/>
              <a:t>this</a:t>
            </a:r>
            <a:r>
              <a:rPr lang="cs-CZ" sz="1400" dirty="0"/>
              <a:t> </a:t>
            </a:r>
            <a:r>
              <a:rPr lang="cs-CZ" sz="1400" dirty="0" err="1"/>
              <a:t>process</a:t>
            </a:r>
            <a:r>
              <a:rPr lang="cs-CZ" sz="1400" dirty="0"/>
              <a:t> (</a:t>
            </a:r>
            <a:r>
              <a:rPr lang="cs-CZ" sz="1400" dirty="0" err="1"/>
              <a:t>Internal</a:t>
            </a:r>
            <a:r>
              <a:rPr lang="cs-CZ" sz="1400" dirty="0"/>
              <a:t> Developer </a:t>
            </a:r>
            <a:r>
              <a:rPr lang="cs-CZ" sz="1400" dirty="0" err="1"/>
              <a:t>Platforms</a:t>
            </a:r>
            <a:r>
              <a:rPr lang="cs-CZ" sz="1400" dirty="0"/>
              <a:t>, </a:t>
            </a:r>
            <a:r>
              <a:rPr lang="cs-CZ" sz="1400" dirty="0" err="1"/>
              <a:t>treating</a:t>
            </a:r>
            <a:r>
              <a:rPr lang="cs-CZ" sz="1400" dirty="0"/>
              <a:t> </a:t>
            </a:r>
            <a:r>
              <a:rPr lang="cs-CZ" sz="1400" dirty="0" err="1"/>
              <a:t>infrastructure</a:t>
            </a:r>
            <a:r>
              <a:rPr lang="cs-CZ" sz="1400" dirty="0"/>
              <a:t> </a:t>
            </a:r>
            <a:r>
              <a:rPr lang="cs-CZ" sz="1400" dirty="0" err="1"/>
              <a:t>code</a:t>
            </a:r>
            <a:r>
              <a:rPr lang="cs-CZ" sz="1400" dirty="0"/>
              <a:t> as </a:t>
            </a:r>
            <a:r>
              <a:rPr lang="cs-CZ" sz="1400" dirty="0" err="1"/>
              <a:t>internal</a:t>
            </a:r>
            <a:r>
              <a:rPr lang="cs-CZ" sz="1400" dirty="0"/>
              <a:t> </a:t>
            </a:r>
            <a:r>
              <a:rPr lang="cs-CZ" sz="1400" dirty="0" err="1"/>
              <a:t>product</a:t>
            </a:r>
            <a:r>
              <a:rPr lang="cs-CZ" sz="1400" dirty="0"/>
              <a:t>)</a:t>
            </a:r>
          </a:p>
          <a:p>
            <a:pPr marL="173736" indent="-173736">
              <a:spcAft>
                <a:spcPts val="1600"/>
              </a:spcAft>
              <a:buFont typeface="Wingdings" panose="05000000000000000000" pitchFamily="2" charset="2"/>
              <a:buChar char="v"/>
            </a:pPr>
            <a:r>
              <a:rPr lang="cs-CZ" sz="1400" b="1" dirty="0"/>
              <a:t>INTRODUCE OPENTOFU</a:t>
            </a:r>
          </a:p>
        </p:txBody>
      </p:sp>
    </p:spTree>
    <p:extLst>
      <p:ext uri="{BB962C8B-B14F-4D97-AF65-F5344CB8AC3E}">
        <p14:creationId xmlns:p14="http://schemas.microsoft.com/office/powerpoint/2010/main" val="340262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600"/>
              </a:spcAft>
              <a:buFont typeface="Wingdings" panose="05000000000000000000" pitchFamily="2" charset="2"/>
              <a:buChar char="v"/>
            </a:pPr>
            <a:r>
              <a:rPr lang="cs-CZ" sz="1600" b="1" dirty="0" err="1"/>
              <a:t>Mews</a:t>
            </a:r>
            <a:r>
              <a:rPr lang="cs-CZ" sz="1600" dirty="0"/>
              <a:t> </a:t>
            </a:r>
            <a:r>
              <a:rPr lang="cs-CZ" sz="1600" dirty="0" err="1"/>
              <a:t>started</a:t>
            </a:r>
            <a:r>
              <a:rPr lang="cs-CZ" sz="1600" dirty="0"/>
              <a:t> </a:t>
            </a:r>
            <a:r>
              <a:rPr lang="cs-CZ" sz="1600" dirty="0" err="1"/>
              <a:t>experimenting</a:t>
            </a:r>
            <a:r>
              <a:rPr lang="cs-CZ" sz="1600" dirty="0"/>
              <a:t> </a:t>
            </a:r>
            <a:r>
              <a:rPr lang="cs-CZ" sz="1600" dirty="0" err="1"/>
              <a:t>with</a:t>
            </a:r>
            <a:r>
              <a:rPr lang="cs-CZ" sz="1600" dirty="0"/>
              <a:t> </a:t>
            </a:r>
            <a:r>
              <a:rPr lang="cs-CZ" sz="1600" dirty="0" err="1"/>
              <a:t>Pulumi</a:t>
            </a:r>
            <a:r>
              <a:rPr lang="cs-CZ" sz="1600" dirty="0"/>
              <a:t> a </a:t>
            </a:r>
            <a:r>
              <a:rPr lang="cs-CZ" sz="1600" dirty="0" err="1"/>
              <a:t>few</a:t>
            </a:r>
            <a:r>
              <a:rPr lang="cs-CZ" sz="1600" dirty="0"/>
              <a:t> </a:t>
            </a:r>
            <a:r>
              <a:rPr lang="cs-CZ" sz="1600" dirty="0" err="1"/>
              <a:t>years</a:t>
            </a:r>
            <a:r>
              <a:rPr lang="cs-CZ" sz="1600" dirty="0"/>
              <a:t> ago as </a:t>
            </a:r>
            <a:r>
              <a:rPr lang="cs-CZ" sz="1600" dirty="0" err="1"/>
              <a:t>one</a:t>
            </a:r>
            <a:r>
              <a:rPr lang="cs-CZ" sz="1600" dirty="0"/>
              <a:t> </a:t>
            </a:r>
            <a:r>
              <a:rPr lang="cs-CZ" sz="1600" dirty="0" err="1"/>
              <a:t>of</a:t>
            </a:r>
            <a:r>
              <a:rPr lang="cs-CZ" sz="1600" dirty="0"/>
              <a:t> early </a:t>
            </a:r>
            <a:r>
              <a:rPr lang="cs-CZ" sz="1600" dirty="0" err="1"/>
              <a:t>adopters</a:t>
            </a:r>
            <a:endParaRPr lang="cs-CZ" sz="1600" dirty="0"/>
          </a:p>
          <a:p>
            <a:pPr marL="173736" indent="-173736">
              <a:spcAft>
                <a:spcPts val="1600"/>
              </a:spcAft>
              <a:buFont typeface="Wingdings" panose="05000000000000000000" pitchFamily="2" charset="2"/>
              <a:buChar char="v"/>
            </a:pPr>
            <a:r>
              <a:rPr lang="cs-CZ" sz="1600" dirty="0" err="1"/>
              <a:t>The</a:t>
            </a:r>
            <a:r>
              <a:rPr lang="cs-CZ" sz="1600" dirty="0"/>
              <a:t> </a:t>
            </a:r>
            <a:r>
              <a:rPr lang="cs-CZ" sz="1600" dirty="0" err="1"/>
              <a:t>reason</a:t>
            </a:r>
            <a:r>
              <a:rPr lang="cs-CZ" sz="1600" dirty="0"/>
              <a:t> </a:t>
            </a:r>
            <a:r>
              <a:rPr lang="cs-CZ" sz="1600" dirty="0" err="1"/>
              <a:t>for</a:t>
            </a:r>
            <a:r>
              <a:rPr lang="cs-CZ" sz="1600" dirty="0"/>
              <a:t> </a:t>
            </a:r>
            <a:r>
              <a:rPr lang="cs-CZ" sz="1600" dirty="0" err="1"/>
              <a:t>IaC</a:t>
            </a:r>
            <a:r>
              <a:rPr lang="cs-CZ" sz="1600" dirty="0"/>
              <a:t> </a:t>
            </a:r>
            <a:r>
              <a:rPr lang="cs-CZ" sz="1600" dirty="0" err="1"/>
              <a:t>was</a:t>
            </a:r>
            <a:r>
              <a:rPr lang="cs-CZ" sz="1600" dirty="0"/>
              <a:t> </a:t>
            </a:r>
            <a:r>
              <a:rPr lang="cs-CZ" sz="1600" dirty="0" err="1"/>
              <a:t>pretty</a:t>
            </a:r>
            <a:r>
              <a:rPr lang="cs-CZ" sz="1600" dirty="0"/>
              <a:t> </a:t>
            </a:r>
            <a:r>
              <a:rPr lang="cs-CZ" sz="1600" dirty="0" err="1"/>
              <a:t>simple</a:t>
            </a:r>
            <a:r>
              <a:rPr lang="cs-CZ" sz="1600" dirty="0"/>
              <a:t> – </a:t>
            </a:r>
            <a:r>
              <a:rPr lang="cs-CZ" sz="1600" dirty="0" err="1"/>
              <a:t>number</a:t>
            </a:r>
            <a:r>
              <a:rPr lang="cs-CZ" sz="1600" dirty="0"/>
              <a:t> </a:t>
            </a:r>
            <a:r>
              <a:rPr lang="cs-CZ" sz="1600" dirty="0" err="1"/>
              <a:t>of</a:t>
            </a:r>
            <a:r>
              <a:rPr lang="cs-CZ" sz="1600" dirty="0"/>
              <a:t> </a:t>
            </a:r>
            <a:r>
              <a:rPr lang="cs-CZ" sz="1600" b="1" dirty="0"/>
              <a:t>Azure</a:t>
            </a:r>
            <a:r>
              <a:rPr lang="cs-CZ" sz="1600" dirty="0"/>
              <a:t> </a:t>
            </a:r>
            <a:r>
              <a:rPr lang="cs-CZ" sz="1600" dirty="0" err="1"/>
              <a:t>resources</a:t>
            </a:r>
            <a:r>
              <a:rPr lang="cs-CZ" sz="1600" dirty="0"/>
              <a:t> </a:t>
            </a:r>
            <a:r>
              <a:rPr lang="cs-CZ" sz="1600" dirty="0" err="1"/>
              <a:t>grew</a:t>
            </a:r>
            <a:r>
              <a:rPr lang="cs-CZ" sz="1600" dirty="0"/>
              <a:t>, </a:t>
            </a:r>
            <a:r>
              <a:rPr lang="cs-CZ" sz="1600" dirty="0" err="1"/>
              <a:t>ClickOps</a:t>
            </a:r>
            <a:r>
              <a:rPr lang="cs-CZ" sz="1600" dirty="0"/>
              <a:t> </a:t>
            </a:r>
            <a:r>
              <a:rPr lang="cs-CZ" sz="1600" dirty="0" err="1"/>
              <a:t>doesn‘t</a:t>
            </a:r>
            <a:r>
              <a:rPr lang="cs-CZ" sz="1600" dirty="0"/>
              <a:t> </a:t>
            </a:r>
            <a:r>
              <a:rPr lang="cs-CZ" sz="1600" dirty="0" err="1"/>
              <a:t>work</a:t>
            </a:r>
            <a:r>
              <a:rPr lang="cs-CZ" sz="1600" dirty="0"/>
              <a:t> </a:t>
            </a:r>
            <a:r>
              <a:rPr lang="cs-CZ" sz="1600" dirty="0" err="1"/>
              <a:t>at</a:t>
            </a:r>
            <a:r>
              <a:rPr lang="cs-CZ" sz="1600" dirty="0"/>
              <a:t> </a:t>
            </a:r>
            <a:r>
              <a:rPr lang="cs-CZ" sz="1600" dirty="0" err="1"/>
              <a:t>scale</a:t>
            </a:r>
            <a:endParaRPr lang="cs-CZ" sz="1600" dirty="0"/>
          </a:p>
          <a:p>
            <a:pPr marL="173736" indent="-173736">
              <a:spcAft>
                <a:spcPts val="1600"/>
              </a:spcAft>
              <a:buFont typeface="Wingdings" panose="05000000000000000000" pitchFamily="2" charset="2"/>
              <a:buChar char="v"/>
            </a:pPr>
            <a:r>
              <a:rPr lang="cs-CZ" sz="1600" dirty="0" err="1"/>
              <a:t>We</a:t>
            </a:r>
            <a:r>
              <a:rPr lang="cs-CZ" sz="1600" dirty="0"/>
              <a:t> </a:t>
            </a:r>
            <a:r>
              <a:rPr lang="cs-CZ" sz="1600" dirty="0" err="1"/>
              <a:t>needed</a:t>
            </a:r>
            <a:r>
              <a:rPr lang="cs-CZ" sz="1600" dirty="0"/>
              <a:t> to </a:t>
            </a:r>
            <a:r>
              <a:rPr lang="cs-CZ" sz="1600" dirty="0" err="1"/>
              <a:t>accomodate</a:t>
            </a:r>
            <a:r>
              <a:rPr lang="cs-CZ" sz="1600" dirty="0"/>
              <a:t> </a:t>
            </a:r>
            <a:r>
              <a:rPr lang="cs-CZ" sz="1600" dirty="0" err="1"/>
              <a:t>the</a:t>
            </a:r>
            <a:r>
              <a:rPr lang="cs-CZ" sz="1600" dirty="0"/>
              <a:t> </a:t>
            </a:r>
            <a:r>
              <a:rPr lang="cs-CZ" sz="1600" dirty="0" err="1"/>
              <a:t>infrastructure</a:t>
            </a:r>
            <a:r>
              <a:rPr lang="cs-CZ" sz="1600" dirty="0"/>
              <a:t> </a:t>
            </a:r>
            <a:r>
              <a:rPr lang="cs-CZ" sz="1600" dirty="0" err="1"/>
              <a:t>needs</a:t>
            </a:r>
            <a:r>
              <a:rPr lang="cs-CZ" sz="1600" dirty="0"/>
              <a:t> </a:t>
            </a:r>
            <a:r>
              <a:rPr lang="cs-CZ" sz="1600" dirty="0" err="1"/>
              <a:t>of</a:t>
            </a:r>
            <a:r>
              <a:rPr lang="cs-CZ" sz="1600" dirty="0"/>
              <a:t> </a:t>
            </a:r>
            <a:r>
              <a:rPr lang="cs-CZ" sz="1600" dirty="0" err="1"/>
              <a:t>our</a:t>
            </a:r>
            <a:r>
              <a:rPr lang="cs-CZ" sz="1600" dirty="0"/>
              <a:t> </a:t>
            </a:r>
            <a:r>
              <a:rPr lang="cs-CZ" sz="1600" dirty="0" err="1"/>
              <a:t>monolith</a:t>
            </a:r>
            <a:r>
              <a:rPr lang="cs-CZ" sz="1600" dirty="0"/>
              <a:t> </a:t>
            </a:r>
            <a:r>
              <a:rPr lang="cs-CZ" sz="1600" dirty="0" err="1"/>
              <a:t>application</a:t>
            </a:r>
            <a:r>
              <a:rPr lang="cs-CZ" sz="1600" dirty="0"/>
              <a:t>, as </a:t>
            </a:r>
            <a:r>
              <a:rPr lang="cs-CZ" sz="1600" dirty="0" err="1"/>
              <a:t>well</a:t>
            </a:r>
            <a:r>
              <a:rPr lang="cs-CZ" sz="1600" dirty="0"/>
              <a:t> as </a:t>
            </a:r>
            <a:r>
              <a:rPr lang="cs-CZ" sz="1600" dirty="0" err="1"/>
              <a:t>new</a:t>
            </a:r>
            <a:r>
              <a:rPr lang="cs-CZ" sz="1600" dirty="0"/>
              <a:t>, </a:t>
            </a:r>
            <a:r>
              <a:rPr lang="cs-CZ" sz="1600" dirty="0" err="1"/>
              <a:t>smaller</a:t>
            </a:r>
            <a:r>
              <a:rPr lang="cs-CZ" sz="1600" dirty="0"/>
              <a:t> </a:t>
            </a:r>
            <a:r>
              <a:rPr lang="cs-CZ" sz="1600" dirty="0" err="1"/>
              <a:t>services</a:t>
            </a:r>
            <a:r>
              <a:rPr lang="cs-CZ" sz="1600" dirty="0"/>
              <a:t> (</a:t>
            </a:r>
            <a:r>
              <a:rPr lang="cs-CZ" sz="1600" b="1" dirty="0"/>
              <a:t>Atlas</a:t>
            </a:r>
            <a:r>
              <a:rPr lang="cs-CZ" sz="1600" dirty="0"/>
              <a:t>)</a:t>
            </a:r>
          </a:p>
          <a:p>
            <a:pPr marL="173736" indent="-173736">
              <a:spcAft>
                <a:spcPts val="1600"/>
              </a:spcAft>
              <a:buFont typeface="Wingdings" panose="05000000000000000000" pitchFamily="2" charset="2"/>
              <a:buChar char="v"/>
            </a:pPr>
            <a:r>
              <a:rPr lang="cs-CZ" sz="1600" dirty="0" err="1"/>
              <a:t>The</a:t>
            </a:r>
            <a:r>
              <a:rPr lang="cs-CZ" sz="1600" dirty="0"/>
              <a:t> end </a:t>
            </a:r>
            <a:r>
              <a:rPr lang="cs-CZ" sz="1600" dirty="0" err="1"/>
              <a:t>goal</a:t>
            </a:r>
            <a:r>
              <a:rPr lang="cs-CZ" sz="1600" dirty="0"/>
              <a:t> </a:t>
            </a:r>
            <a:r>
              <a:rPr lang="cs-CZ" sz="1600" dirty="0" err="1"/>
              <a:t>was</a:t>
            </a:r>
            <a:r>
              <a:rPr lang="cs-CZ" sz="1600" dirty="0"/>
              <a:t> to </a:t>
            </a:r>
            <a:r>
              <a:rPr lang="cs-CZ" sz="1600" dirty="0" err="1"/>
              <a:t>combine</a:t>
            </a:r>
            <a:r>
              <a:rPr lang="cs-CZ" sz="1600" dirty="0"/>
              <a:t> </a:t>
            </a:r>
            <a:r>
              <a:rPr lang="cs-CZ" sz="1600" dirty="0" err="1"/>
              <a:t>the</a:t>
            </a:r>
            <a:r>
              <a:rPr lang="cs-CZ" sz="1600" dirty="0"/>
              <a:t> </a:t>
            </a:r>
            <a:r>
              <a:rPr lang="cs-CZ" sz="1600" dirty="0" err="1"/>
              <a:t>best</a:t>
            </a:r>
            <a:r>
              <a:rPr lang="cs-CZ" sz="1600" dirty="0"/>
              <a:t> </a:t>
            </a:r>
            <a:r>
              <a:rPr lang="cs-CZ" sz="1600" dirty="0" err="1"/>
              <a:t>of</a:t>
            </a:r>
            <a:r>
              <a:rPr lang="cs-CZ" sz="1600" dirty="0"/>
              <a:t> </a:t>
            </a:r>
            <a:r>
              <a:rPr lang="cs-CZ" sz="1600" dirty="0" err="1"/>
              <a:t>both</a:t>
            </a:r>
            <a:r>
              <a:rPr lang="cs-CZ" sz="1600" dirty="0"/>
              <a:t> </a:t>
            </a:r>
            <a:r>
              <a:rPr lang="cs-CZ" sz="1600" dirty="0" err="1"/>
              <a:t>worlds</a:t>
            </a:r>
            <a:r>
              <a:rPr lang="cs-CZ" sz="1600" dirty="0"/>
              <a:t> – </a:t>
            </a:r>
            <a:r>
              <a:rPr lang="cs-CZ" sz="1600" i="1" dirty="0" err="1"/>
              <a:t>declarative</a:t>
            </a:r>
            <a:r>
              <a:rPr lang="cs-CZ" sz="1600" dirty="0"/>
              <a:t> and </a:t>
            </a:r>
            <a:r>
              <a:rPr lang="cs-CZ" sz="1600" i="1" dirty="0"/>
              <a:t>imperative</a:t>
            </a:r>
            <a:r>
              <a:rPr lang="cs-CZ" sz="1600" dirty="0"/>
              <a:t> – by </a:t>
            </a:r>
            <a:r>
              <a:rPr lang="cs-CZ" sz="1600" dirty="0" err="1"/>
              <a:t>creating</a:t>
            </a:r>
            <a:r>
              <a:rPr lang="cs-CZ" sz="1600" dirty="0"/>
              <a:t> </a:t>
            </a:r>
            <a:r>
              <a:rPr lang="cs-CZ" sz="1600" dirty="0" err="1"/>
              <a:t>an</a:t>
            </a:r>
            <a:r>
              <a:rPr lang="cs-CZ" sz="1600" dirty="0"/>
              <a:t> </a:t>
            </a:r>
            <a:r>
              <a:rPr lang="cs-CZ" sz="1600" dirty="0" err="1"/>
              <a:t>abstraction</a:t>
            </a:r>
            <a:r>
              <a:rPr lang="cs-CZ" sz="1600" dirty="0"/>
              <a:t> </a:t>
            </a:r>
            <a:r>
              <a:rPr lang="cs-CZ" sz="1600" dirty="0" err="1"/>
              <a:t>over</a:t>
            </a:r>
            <a:r>
              <a:rPr lang="cs-CZ" sz="1600" dirty="0"/>
              <a:t> </a:t>
            </a:r>
            <a:r>
              <a:rPr lang="cs-CZ" sz="1600" dirty="0" err="1"/>
              <a:t>Pulumi</a:t>
            </a:r>
            <a:endParaRPr lang="cs-CZ" sz="1600" dirty="0"/>
          </a:p>
          <a:p>
            <a:pPr marL="173736" indent="-173736">
              <a:spcAft>
                <a:spcPts val="1600"/>
              </a:spcAft>
              <a:buFont typeface="Wingdings" panose="05000000000000000000" pitchFamily="2" charset="2"/>
              <a:buChar char="v"/>
            </a:pPr>
            <a:r>
              <a:rPr lang="cs-CZ" sz="1600" dirty="0" err="1"/>
              <a:t>This</a:t>
            </a:r>
            <a:r>
              <a:rPr lang="cs-CZ" sz="1600" dirty="0"/>
              <a:t> </a:t>
            </a:r>
            <a:r>
              <a:rPr lang="cs-CZ" sz="1600" dirty="0" err="1"/>
              <a:t>wrapper</a:t>
            </a:r>
            <a:r>
              <a:rPr lang="cs-CZ" sz="1600" dirty="0"/>
              <a:t> </a:t>
            </a:r>
            <a:r>
              <a:rPr lang="cs-CZ" sz="1600" dirty="0" err="1"/>
              <a:t>came</a:t>
            </a:r>
            <a:r>
              <a:rPr lang="cs-CZ" sz="1600" dirty="0"/>
              <a:t> to </a:t>
            </a:r>
            <a:r>
              <a:rPr lang="cs-CZ" sz="1600" dirty="0" err="1"/>
              <a:t>be</a:t>
            </a:r>
            <a:r>
              <a:rPr lang="cs-CZ" sz="1600" dirty="0"/>
              <a:t> </a:t>
            </a:r>
            <a:r>
              <a:rPr lang="cs-CZ" sz="1600" dirty="0" err="1"/>
              <a:t>known</a:t>
            </a:r>
            <a:r>
              <a:rPr lang="cs-CZ" sz="1600" dirty="0"/>
              <a:t> as </a:t>
            </a:r>
            <a:r>
              <a:rPr lang="cs-CZ" sz="1600" dirty="0" err="1"/>
              <a:t>our</a:t>
            </a:r>
            <a:r>
              <a:rPr lang="cs-CZ" sz="1600" dirty="0"/>
              <a:t> </a:t>
            </a:r>
            <a:r>
              <a:rPr lang="cs-CZ" sz="1600" dirty="0" err="1"/>
              <a:t>internal</a:t>
            </a:r>
            <a:r>
              <a:rPr lang="cs-CZ" sz="1600" dirty="0"/>
              <a:t> </a:t>
            </a:r>
            <a:r>
              <a:rPr lang="cs-CZ" sz="1600" b="1" dirty="0" err="1"/>
              <a:t>Infrastructure</a:t>
            </a:r>
            <a:r>
              <a:rPr lang="cs-CZ" sz="1600" b="1" dirty="0"/>
              <a:t> SDK </a:t>
            </a:r>
            <a:r>
              <a:rPr lang="cs-CZ" sz="1600" dirty="0"/>
              <a:t>– a </a:t>
            </a:r>
            <a:r>
              <a:rPr lang="cs-CZ" sz="1600" dirty="0" err="1"/>
              <a:t>library</a:t>
            </a:r>
            <a:r>
              <a:rPr lang="cs-CZ" sz="1600" dirty="0"/>
              <a:t> </a:t>
            </a:r>
            <a:r>
              <a:rPr lang="cs-CZ" sz="1600" dirty="0" err="1"/>
              <a:t>that</a:t>
            </a:r>
            <a:r>
              <a:rPr lang="cs-CZ" sz="1600" dirty="0"/>
              <a:t> </a:t>
            </a:r>
            <a:r>
              <a:rPr lang="cs-CZ" sz="1600" dirty="0" err="1"/>
              <a:t>anyone</a:t>
            </a:r>
            <a:r>
              <a:rPr lang="cs-CZ" sz="1600" dirty="0"/>
              <a:t> </a:t>
            </a:r>
            <a:r>
              <a:rPr lang="cs-CZ" sz="1600" dirty="0" err="1"/>
              <a:t>can</a:t>
            </a:r>
            <a:r>
              <a:rPr lang="cs-CZ" sz="1600" dirty="0"/>
              <a:t> use, </a:t>
            </a:r>
            <a:r>
              <a:rPr lang="cs-CZ" sz="1600" dirty="0" err="1"/>
              <a:t>especially</a:t>
            </a:r>
            <a:r>
              <a:rPr lang="cs-CZ" sz="1600" dirty="0"/>
              <a:t> in </a:t>
            </a:r>
            <a:r>
              <a:rPr lang="cs-CZ" sz="1600" b="1" dirty="0"/>
              <a:t>Atlas</a:t>
            </a:r>
            <a:r>
              <a:rPr lang="cs-CZ" sz="1600" dirty="0"/>
              <a:t> (</a:t>
            </a:r>
            <a:r>
              <a:rPr lang="cs-CZ" sz="1600" dirty="0" err="1"/>
              <a:t>separate</a:t>
            </a:r>
            <a:r>
              <a:rPr lang="cs-CZ" sz="1600" dirty="0"/>
              <a:t> </a:t>
            </a:r>
            <a:r>
              <a:rPr lang="cs-CZ" sz="1600" dirty="0" err="1"/>
              <a:t>services</a:t>
            </a:r>
            <a:r>
              <a:rPr lang="cs-CZ" sz="1600" dirty="0"/>
              <a:t> </a:t>
            </a:r>
            <a:r>
              <a:rPr lang="cs-CZ" sz="1600" dirty="0" err="1"/>
              <a:t>outside</a:t>
            </a:r>
            <a:r>
              <a:rPr lang="cs-CZ" sz="1600" dirty="0"/>
              <a:t> </a:t>
            </a:r>
            <a:r>
              <a:rPr lang="cs-CZ" sz="1600" dirty="0" err="1"/>
              <a:t>of</a:t>
            </a:r>
            <a:r>
              <a:rPr lang="cs-CZ" sz="1600" dirty="0"/>
              <a:t> </a:t>
            </a:r>
            <a:r>
              <a:rPr lang="cs-CZ" sz="1600" dirty="0" err="1"/>
              <a:t>the</a:t>
            </a:r>
            <a:r>
              <a:rPr lang="cs-CZ" sz="1600" dirty="0"/>
              <a:t> </a:t>
            </a:r>
            <a:r>
              <a:rPr lang="cs-CZ" sz="1600" dirty="0" err="1"/>
              <a:t>monolith</a:t>
            </a:r>
            <a:r>
              <a:rPr lang="cs-CZ" sz="1600" dirty="0"/>
              <a:t> </a:t>
            </a:r>
            <a:r>
              <a:rPr lang="cs-CZ" sz="1600" dirty="0" err="1"/>
              <a:t>repository</a:t>
            </a:r>
            <a:r>
              <a:rPr lang="cs-CZ" sz="1600" dirty="0"/>
              <a:t>)</a:t>
            </a:r>
          </a:p>
          <a:p>
            <a:pPr marL="173736" indent="-173736">
              <a:spcAft>
                <a:spcPts val="1600"/>
              </a:spcAft>
              <a:buFont typeface="Wingdings" panose="05000000000000000000" pitchFamily="2" charset="2"/>
              <a:buChar char="v"/>
            </a:pPr>
            <a:r>
              <a:rPr lang="cs-CZ" sz="1600" dirty="0" err="1"/>
              <a:t>Instead</a:t>
            </a:r>
            <a:r>
              <a:rPr lang="cs-CZ" sz="1600" dirty="0"/>
              <a:t> </a:t>
            </a:r>
            <a:r>
              <a:rPr lang="cs-CZ" sz="1600" dirty="0" err="1"/>
              <a:t>of</a:t>
            </a:r>
            <a:r>
              <a:rPr lang="cs-CZ" sz="1600" dirty="0"/>
              <a:t> </a:t>
            </a:r>
            <a:r>
              <a:rPr lang="cs-CZ" sz="1600" dirty="0" err="1"/>
              <a:t>letting</a:t>
            </a:r>
            <a:r>
              <a:rPr lang="cs-CZ" sz="1600" dirty="0"/>
              <a:t> </a:t>
            </a:r>
            <a:r>
              <a:rPr lang="cs-CZ" sz="1600" dirty="0" err="1"/>
              <a:t>devs</a:t>
            </a:r>
            <a:r>
              <a:rPr lang="cs-CZ" sz="1600" dirty="0"/>
              <a:t> handle </a:t>
            </a:r>
            <a:r>
              <a:rPr lang="cs-CZ" sz="1600" dirty="0" err="1"/>
              <a:t>the</a:t>
            </a:r>
            <a:r>
              <a:rPr lang="cs-CZ" sz="1600" dirty="0"/>
              <a:t> </a:t>
            </a:r>
            <a:r>
              <a:rPr lang="cs-CZ" sz="1600" dirty="0" err="1"/>
              <a:t>complexity</a:t>
            </a:r>
            <a:r>
              <a:rPr lang="cs-CZ" sz="1600" dirty="0"/>
              <a:t>, </a:t>
            </a:r>
            <a:r>
              <a:rPr lang="cs-CZ" sz="1600" dirty="0" err="1"/>
              <a:t>we</a:t>
            </a:r>
            <a:r>
              <a:rPr lang="cs-CZ" sz="1600" dirty="0"/>
              <a:t> </a:t>
            </a:r>
            <a:r>
              <a:rPr lang="cs-CZ" sz="1600" dirty="0" err="1"/>
              <a:t>provide</a:t>
            </a:r>
            <a:r>
              <a:rPr lang="cs-CZ" sz="1600" dirty="0"/>
              <a:t> </a:t>
            </a:r>
            <a:r>
              <a:rPr lang="cs-CZ" sz="1600" dirty="0" err="1"/>
              <a:t>reusable</a:t>
            </a:r>
            <a:r>
              <a:rPr lang="cs-CZ" sz="1600" dirty="0"/>
              <a:t> </a:t>
            </a:r>
            <a:r>
              <a:rPr lang="cs-CZ" sz="1600" dirty="0" err="1"/>
              <a:t>building</a:t>
            </a:r>
            <a:r>
              <a:rPr lang="cs-CZ" sz="1600" dirty="0"/>
              <a:t> </a:t>
            </a:r>
            <a:r>
              <a:rPr lang="cs-CZ" sz="1600" dirty="0" err="1"/>
              <a:t>blocks</a:t>
            </a:r>
            <a:r>
              <a:rPr lang="cs-CZ" sz="1600" dirty="0"/>
              <a:t> </a:t>
            </a:r>
            <a:r>
              <a:rPr lang="cs-CZ" sz="1600" dirty="0" err="1"/>
              <a:t>with</a:t>
            </a:r>
            <a:r>
              <a:rPr lang="cs-CZ" sz="1600" dirty="0"/>
              <a:t> </a:t>
            </a:r>
            <a:r>
              <a:rPr lang="cs-CZ" sz="1600" dirty="0" err="1"/>
              <a:t>some</a:t>
            </a:r>
            <a:r>
              <a:rPr lang="cs-CZ" sz="1600" dirty="0"/>
              <a:t> </a:t>
            </a:r>
            <a:r>
              <a:rPr lang="cs-CZ" sz="1600" dirty="0" err="1"/>
              <a:t>constraints</a:t>
            </a:r>
            <a:endParaRPr lang="cs-CZ" sz="1600" dirty="0"/>
          </a:p>
          <a:p>
            <a:pPr marL="173736" indent="-173736">
              <a:spcAft>
                <a:spcPts val="1600"/>
              </a:spcAft>
              <a:buFont typeface="Wingdings" panose="05000000000000000000" pitchFamily="2" charset="2"/>
              <a:buChar char="v"/>
            </a:pPr>
            <a:r>
              <a:rPr lang="cs-CZ" sz="1600" b="1" dirty="0" err="1"/>
              <a:t>Pulumi</a:t>
            </a:r>
            <a:r>
              <a:rPr lang="cs-CZ" sz="1600" b="1" dirty="0"/>
              <a:t> </a:t>
            </a:r>
            <a:r>
              <a:rPr lang="cs-CZ" sz="1600" b="1" dirty="0" err="1"/>
              <a:t>preview</a:t>
            </a:r>
            <a:r>
              <a:rPr lang="cs-CZ" sz="1600" b="1" dirty="0"/>
              <a:t> </a:t>
            </a:r>
            <a:r>
              <a:rPr lang="cs-CZ" sz="1600" dirty="0"/>
              <a:t>on </a:t>
            </a:r>
            <a:r>
              <a:rPr lang="cs-CZ" sz="1600" dirty="0" err="1"/>
              <a:t>PRs</a:t>
            </a:r>
            <a:endParaRPr lang="cs-CZ" sz="1600" dirty="0"/>
          </a:p>
          <a:p>
            <a:pPr marL="173736" indent="-173736">
              <a:spcAft>
                <a:spcPts val="1600"/>
              </a:spcAft>
              <a:buFont typeface="Wingdings" panose="05000000000000000000" pitchFamily="2" charset="2"/>
              <a:buChar char="v"/>
            </a:pPr>
            <a:r>
              <a:rPr lang="cs-CZ" sz="1600" b="1" dirty="0"/>
              <a:t>GHA</a:t>
            </a:r>
            <a:r>
              <a:rPr lang="cs-CZ" sz="1600" dirty="0"/>
              <a:t> vs. </a:t>
            </a:r>
            <a:r>
              <a:rPr lang="cs-CZ" sz="1600" b="1" dirty="0" err="1"/>
              <a:t>Octopus</a:t>
            </a:r>
            <a:endParaRPr lang="cs-CZ" sz="1600" b="1" dirty="0"/>
          </a:p>
        </p:txBody>
      </p:sp>
    </p:spTree>
    <p:extLst>
      <p:ext uri="{BB962C8B-B14F-4D97-AF65-F5344CB8AC3E}">
        <p14:creationId xmlns:p14="http://schemas.microsoft.com/office/powerpoint/2010/main" val="38509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00"/>
              </a:spcAft>
              <a:buFont typeface="Wingdings" panose="05000000000000000000" pitchFamily="2" charset="2"/>
              <a:buChar char="v"/>
            </a:pPr>
            <a:r>
              <a:rPr lang="cs-CZ" i="1" dirty="0" err="1"/>
              <a:t>Why</a:t>
            </a:r>
            <a:r>
              <a:rPr lang="cs-CZ" i="1" dirty="0"/>
              <a:t> </a:t>
            </a:r>
            <a:r>
              <a:rPr lang="cs-CZ" i="1" dirty="0" err="1"/>
              <a:t>did</a:t>
            </a:r>
            <a:r>
              <a:rPr lang="cs-CZ" i="1" dirty="0"/>
              <a:t> </a:t>
            </a:r>
            <a:r>
              <a:rPr lang="cs-CZ" i="1" dirty="0" err="1"/>
              <a:t>we</a:t>
            </a:r>
            <a:r>
              <a:rPr lang="cs-CZ" i="1" dirty="0"/>
              <a:t> </a:t>
            </a:r>
            <a:r>
              <a:rPr lang="cs-CZ" i="1" dirty="0" err="1"/>
              <a:t>choose</a:t>
            </a:r>
            <a:r>
              <a:rPr lang="cs-CZ" i="1" dirty="0"/>
              <a:t> </a:t>
            </a:r>
            <a:r>
              <a:rPr lang="cs-CZ" i="1" dirty="0" err="1"/>
              <a:t>Pulumi</a:t>
            </a:r>
            <a:r>
              <a:rPr lang="cs-CZ" i="1" dirty="0"/>
              <a:t> </a:t>
            </a:r>
            <a:r>
              <a:rPr lang="cs-CZ" i="1" dirty="0" err="1"/>
              <a:t>over</a:t>
            </a:r>
            <a:r>
              <a:rPr lang="cs-CZ" i="1" dirty="0"/>
              <a:t> </a:t>
            </a:r>
            <a:r>
              <a:rPr lang="cs-CZ" i="1" dirty="0" err="1"/>
              <a:t>Terraform</a:t>
            </a:r>
            <a:r>
              <a:rPr lang="cs-CZ" i="1" dirty="0"/>
              <a:t>?</a:t>
            </a:r>
          </a:p>
          <a:p>
            <a:pPr marL="630936" lvl="3" indent="-173736">
              <a:spcAft>
                <a:spcPts val="300"/>
              </a:spcAft>
              <a:buFont typeface="Wingdings" panose="05000000000000000000" pitchFamily="2" charset="2"/>
              <a:buChar char="v"/>
            </a:pPr>
            <a:r>
              <a:rPr lang="cs-CZ" dirty="0" err="1"/>
              <a:t>Predominantly</a:t>
            </a:r>
            <a:r>
              <a:rPr lang="cs-CZ" dirty="0"/>
              <a:t> </a:t>
            </a:r>
            <a:r>
              <a:rPr lang="cs-CZ" b="1" dirty="0"/>
              <a:t>C# </a:t>
            </a:r>
            <a:r>
              <a:rPr lang="cs-CZ" dirty="0"/>
              <a:t>development -&gt; much more </a:t>
            </a:r>
            <a:r>
              <a:rPr lang="cs-CZ" dirty="0" err="1"/>
              <a:t>freedom</a:t>
            </a:r>
            <a:endParaRPr lang="cs-CZ" dirty="0"/>
          </a:p>
          <a:p>
            <a:pPr marL="630936" lvl="3" indent="-173736">
              <a:spcAft>
                <a:spcPts val="300"/>
              </a:spcAft>
              <a:buFont typeface="Wingdings" panose="05000000000000000000" pitchFamily="2" charset="2"/>
              <a:buChar char="v"/>
            </a:pPr>
            <a:r>
              <a:rPr lang="cs-CZ" dirty="0" err="1"/>
              <a:t>Devs</a:t>
            </a:r>
            <a:r>
              <a:rPr lang="cs-CZ" dirty="0"/>
              <a:t> </a:t>
            </a:r>
            <a:r>
              <a:rPr lang="cs-CZ" dirty="0" err="1"/>
              <a:t>started</a:t>
            </a:r>
            <a:r>
              <a:rPr lang="cs-CZ" dirty="0"/>
              <a:t> </a:t>
            </a:r>
            <a:r>
              <a:rPr lang="cs-CZ" dirty="0" err="1"/>
              <a:t>taking</a:t>
            </a:r>
            <a:r>
              <a:rPr lang="cs-CZ" dirty="0"/>
              <a:t> care </a:t>
            </a:r>
            <a:r>
              <a:rPr lang="cs-CZ" dirty="0" err="1"/>
              <a:t>of</a:t>
            </a:r>
            <a:r>
              <a:rPr lang="cs-CZ" dirty="0"/>
              <a:t> </a:t>
            </a:r>
            <a:r>
              <a:rPr lang="cs-CZ" dirty="0" err="1"/>
              <a:t>infrastructure</a:t>
            </a:r>
            <a:r>
              <a:rPr lang="cs-CZ" dirty="0"/>
              <a:t> (</a:t>
            </a:r>
            <a:r>
              <a:rPr lang="cs-CZ" i="1" dirty="0" err="1"/>
              <a:t>Tooling</a:t>
            </a:r>
            <a:r>
              <a:rPr lang="cs-CZ" dirty="0"/>
              <a:t> and </a:t>
            </a:r>
            <a:r>
              <a:rPr lang="cs-CZ" i="1" dirty="0" err="1"/>
              <a:t>Platform</a:t>
            </a:r>
            <a:r>
              <a:rPr lang="cs-CZ" i="1" dirty="0"/>
              <a:t> </a:t>
            </a:r>
            <a:r>
              <a:rPr lang="cs-CZ" i="1" dirty="0" err="1"/>
              <a:t>Engineering</a:t>
            </a:r>
            <a:r>
              <a:rPr lang="cs-CZ" dirty="0"/>
              <a:t>)</a:t>
            </a:r>
          </a:p>
          <a:p>
            <a:pPr marL="630936" lvl="3" indent="-173736">
              <a:spcAft>
                <a:spcPts val="300"/>
              </a:spcAft>
              <a:buFont typeface="Wingdings" panose="05000000000000000000" pitchFamily="2" charset="2"/>
              <a:buChar char="v"/>
            </a:pPr>
            <a:r>
              <a:rPr lang="cs-CZ" dirty="0" err="1"/>
              <a:t>Ease</a:t>
            </a:r>
            <a:r>
              <a:rPr lang="cs-CZ" dirty="0"/>
              <a:t> </a:t>
            </a:r>
            <a:r>
              <a:rPr lang="cs-CZ" dirty="0" err="1"/>
              <a:t>of</a:t>
            </a:r>
            <a:r>
              <a:rPr lang="cs-CZ" dirty="0"/>
              <a:t> use, </a:t>
            </a:r>
            <a:r>
              <a:rPr lang="cs-CZ" dirty="0" err="1"/>
              <a:t>treating</a:t>
            </a:r>
            <a:r>
              <a:rPr lang="cs-CZ" dirty="0"/>
              <a:t> </a:t>
            </a:r>
            <a:r>
              <a:rPr lang="cs-CZ" dirty="0" err="1"/>
              <a:t>the</a:t>
            </a:r>
            <a:r>
              <a:rPr lang="cs-CZ" dirty="0"/>
              <a:t> </a:t>
            </a:r>
            <a:r>
              <a:rPr lang="cs-CZ" dirty="0" err="1"/>
              <a:t>infra</a:t>
            </a:r>
            <a:r>
              <a:rPr lang="cs-CZ" dirty="0"/>
              <a:t> </a:t>
            </a:r>
            <a:r>
              <a:rPr lang="cs-CZ" dirty="0" err="1"/>
              <a:t>the</a:t>
            </a:r>
            <a:r>
              <a:rPr lang="cs-CZ" dirty="0"/>
              <a:t> </a:t>
            </a:r>
            <a:r>
              <a:rPr lang="cs-CZ" dirty="0" err="1"/>
              <a:t>same</a:t>
            </a:r>
            <a:r>
              <a:rPr lang="cs-CZ" dirty="0"/>
              <a:t> </a:t>
            </a:r>
            <a:r>
              <a:rPr lang="cs-CZ" dirty="0" err="1"/>
              <a:t>way</a:t>
            </a:r>
            <a:r>
              <a:rPr lang="cs-CZ" dirty="0"/>
              <a:t> </a:t>
            </a:r>
            <a:r>
              <a:rPr lang="cs-CZ" dirty="0" err="1"/>
              <a:t>we</a:t>
            </a:r>
            <a:r>
              <a:rPr lang="cs-CZ" dirty="0"/>
              <a:t> </a:t>
            </a:r>
            <a:r>
              <a:rPr lang="cs-CZ" dirty="0" err="1"/>
              <a:t>treat</a:t>
            </a:r>
            <a:r>
              <a:rPr lang="cs-CZ" dirty="0"/>
              <a:t> </a:t>
            </a:r>
            <a:r>
              <a:rPr lang="cs-CZ" dirty="0" err="1"/>
              <a:t>of</a:t>
            </a:r>
            <a:r>
              <a:rPr lang="cs-CZ" dirty="0"/>
              <a:t> </a:t>
            </a:r>
            <a:r>
              <a:rPr lang="cs-CZ" dirty="0" err="1"/>
              <a:t>product</a:t>
            </a:r>
            <a:r>
              <a:rPr lang="cs-CZ" dirty="0"/>
              <a:t> (</a:t>
            </a:r>
            <a:r>
              <a:rPr lang="cs-CZ" dirty="0" err="1"/>
              <a:t>versioning</a:t>
            </a:r>
            <a:r>
              <a:rPr lang="cs-CZ" dirty="0"/>
              <a:t>, </a:t>
            </a:r>
            <a:r>
              <a:rPr lang="cs-CZ" dirty="0" err="1"/>
              <a:t>package</a:t>
            </a:r>
            <a:r>
              <a:rPr lang="cs-CZ" dirty="0"/>
              <a:t> </a:t>
            </a:r>
            <a:r>
              <a:rPr lang="cs-CZ" dirty="0" err="1"/>
              <a:t>publishing</a:t>
            </a:r>
            <a:r>
              <a:rPr lang="cs-CZ" dirty="0"/>
              <a:t>,…)</a:t>
            </a:r>
          </a:p>
          <a:p>
            <a:pPr marL="173736" indent="-173736">
              <a:spcBef>
                <a:spcPts val="800"/>
              </a:spcBef>
              <a:buFont typeface="Wingdings" panose="05000000000000000000" pitchFamily="2" charset="2"/>
              <a:buChar char="v"/>
            </a:pPr>
            <a:r>
              <a:rPr lang="cs-CZ" i="1" dirty="0" err="1"/>
              <a:t>Why</a:t>
            </a:r>
            <a:r>
              <a:rPr lang="cs-CZ" i="1" dirty="0"/>
              <a:t> </a:t>
            </a:r>
            <a:r>
              <a:rPr lang="cs-CZ" i="1" dirty="0" err="1"/>
              <a:t>Pulumi</a:t>
            </a:r>
            <a:r>
              <a:rPr lang="cs-CZ" i="1" dirty="0"/>
              <a:t> Cloud?</a:t>
            </a:r>
          </a:p>
          <a:p>
            <a:pPr marL="630936" lvl="4" indent="-173736">
              <a:spcAft>
                <a:spcPts val="300"/>
              </a:spcAft>
              <a:buFont typeface="Wingdings" panose="05000000000000000000" pitchFamily="2" charset="2"/>
              <a:buChar char="v"/>
            </a:pPr>
            <a:r>
              <a:rPr lang="cs-CZ" dirty="0" err="1"/>
              <a:t>Easier</a:t>
            </a:r>
            <a:r>
              <a:rPr lang="cs-CZ" dirty="0"/>
              <a:t> management and </a:t>
            </a:r>
            <a:r>
              <a:rPr lang="cs-CZ" dirty="0" err="1"/>
              <a:t>insights</a:t>
            </a:r>
            <a:endParaRPr lang="cs-CZ" dirty="0"/>
          </a:p>
          <a:p>
            <a:pPr marL="630936" lvl="4" indent="-173736">
              <a:spcAft>
                <a:spcPts val="300"/>
              </a:spcAft>
              <a:buFont typeface="Wingdings" panose="05000000000000000000" pitchFamily="2" charset="2"/>
              <a:buChar char="v"/>
            </a:pPr>
            <a:r>
              <a:rPr lang="cs-CZ" dirty="0" err="1"/>
              <a:t>Completely</a:t>
            </a:r>
            <a:r>
              <a:rPr lang="cs-CZ" dirty="0"/>
              <a:t> </a:t>
            </a:r>
            <a:r>
              <a:rPr lang="cs-CZ" dirty="0" err="1"/>
              <a:t>managed</a:t>
            </a:r>
            <a:r>
              <a:rPr lang="cs-CZ" dirty="0"/>
              <a:t> </a:t>
            </a:r>
            <a:r>
              <a:rPr lang="cs-CZ" dirty="0" err="1"/>
              <a:t>state</a:t>
            </a:r>
            <a:r>
              <a:rPr lang="cs-CZ" dirty="0"/>
              <a:t> and </a:t>
            </a:r>
            <a:r>
              <a:rPr lang="cs-CZ" dirty="0" err="1"/>
              <a:t>backend</a:t>
            </a:r>
            <a:endParaRPr lang="cs-CZ" dirty="0"/>
          </a:p>
          <a:p>
            <a:pPr marL="630936" lvl="4" indent="-173736">
              <a:spcAft>
                <a:spcPts val="300"/>
              </a:spcAft>
              <a:buFont typeface="Wingdings" panose="05000000000000000000" pitchFamily="2" charset="2"/>
              <a:buChar char="v"/>
            </a:pPr>
            <a:r>
              <a:rPr lang="cs-CZ" dirty="0" err="1"/>
              <a:t>Straightforward</a:t>
            </a:r>
            <a:r>
              <a:rPr lang="cs-CZ" dirty="0"/>
              <a:t> </a:t>
            </a:r>
            <a:r>
              <a:rPr lang="cs-CZ" dirty="0" err="1"/>
              <a:t>onboarding</a:t>
            </a:r>
            <a:r>
              <a:rPr lang="cs-CZ" dirty="0"/>
              <a:t>, a lot </a:t>
            </a:r>
            <a:r>
              <a:rPr lang="cs-CZ" dirty="0" err="1"/>
              <a:t>of</a:t>
            </a:r>
            <a:r>
              <a:rPr lang="cs-CZ" dirty="0"/>
              <a:t> </a:t>
            </a:r>
            <a:r>
              <a:rPr lang="cs-CZ" dirty="0" err="1"/>
              <a:t>useful</a:t>
            </a:r>
            <a:r>
              <a:rPr lang="cs-CZ" dirty="0"/>
              <a:t> </a:t>
            </a:r>
            <a:r>
              <a:rPr lang="cs-CZ" dirty="0" err="1"/>
              <a:t>features</a:t>
            </a:r>
            <a:r>
              <a:rPr lang="cs-CZ" dirty="0"/>
              <a:t> </a:t>
            </a:r>
            <a:r>
              <a:rPr lang="cs-CZ" dirty="0" err="1"/>
              <a:t>around</a:t>
            </a:r>
            <a:r>
              <a:rPr lang="cs-CZ" dirty="0"/>
              <a:t> </a:t>
            </a:r>
            <a:r>
              <a:rPr lang="cs-CZ" dirty="0" err="1"/>
              <a:t>automation</a:t>
            </a:r>
            <a:endParaRPr lang="cs-CZ" dirty="0"/>
          </a:p>
          <a:p>
            <a:pPr marL="173736" indent="-173736">
              <a:spcAft>
                <a:spcPts val="100"/>
              </a:spcAft>
              <a:buFont typeface="Wingdings" panose="05000000000000000000" pitchFamily="2" charset="2"/>
              <a:buChar char="v"/>
            </a:pPr>
            <a:r>
              <a:rPr lang="cs-CZ" i="1" dirty="0" err="1"/>
              <a:t>Why</a:t>
            </a:r>
            <a:r>
              <a:rPr lang="cs-CZ" i="1" dirty="0"/>
              <a:t> </a:t>
            </a:r>
            <a:r>
              <a:rPr lang="cs-CZ" b="1" i="1" dirty="0" err="1"/>
              <a:t>Infrastructure</a:t>
            </a:r>
            <a:r>
              <a:rPr lang="cs-CZ" b="1" i="1" dirty="0"/>
              <a:t> SDK</a:t>
            </a:r>
            <a:r>
              <a:rPr lang="cs-CZ" i="1" dirty="0"/>
              <a:t>?</a:t>
            </a:r>
          </a:p>
          <a:p>
            <a:pPr marL="630936" lvl="1" indent="-173736">
              <a:spcAft>
                <a:spcPts val="100"/>
              </a:spcAft>
              <a:buFont typeface="Wingdings" panose="05000000000000000000" pitchFamily="2" charset="2"/>
              <a:buChar char="v"/>
            </a:pPr>
            <a:r>
              <a:rPr lang="cs-CZ" i="1" dirty="0" err="1"/>
              <a:t>Easier</a:t>
            </a:r>
            <a:r>
              <a:rPr lang="cs-CZ" i="1" dirty="0"/>
              <a:t> to </a:t>
            </a:r>
            <a:r>
              <a:rPr lang="cs-CZ" i="1" dirty="0" err="1"/>
              <a:t>implement</a:t>
            </a:r>
            <a:r>
              <a:rPr lang="cs-CZ" i="1" dirty="0"/>
              <a:t> and </a:t>
            </a:r>
            <a:r>
              <a:rPr lang="cs-CZ" i="1" dirty="0" err="1"/>
              <a:t>abstract</a:t>
            </a:r>
            <a:r>
              <a:rPr lang="cs-CZ" i="1" dirty="0"/>
              <a:t> „</a:t>
            </a:r>
            <a:r>
              <a:rPr lang="cs-CZ" i="1" dirty="0" err="1"/>
              <a:t>golden</a:t>
            </a:r>
            <a:r>
              <a:rPr lang="cs-CZ" i="1" dirty="0"/>
              <a:t> </a:t>
            </a:r>
            <a:r>
              <a:rPr lang="cs-CZ" i="1" dirty="0" err="1"/>
              <a:t>paths</a:t>
            </a:r>
            <a:r>
              <a:rPr lang="cs-CZ" i="1" dirty="0"/>
              <a:t>“ and </a:t>
            </a:r>
            <a:r>
              <a:rPr lang="cs-CZ" i="1" dirty="0" err="1"/>
              <a:t>best</a:t>
            </a:r>
            <a:r>
              <a:rPr lang="cs-CZ" i="1" dirty="0"/>
              <a:t> </a:t>
            </a:r>
            <a:r>
              <a:rPr lang="cs-CZ" i="1" dirty="0" err="1"/>
              <a:t>practices</a:t>
            </a:r>
            <a:endParaRPr lang="cs-CZ" i="1" dirty="0"/>
          </a:p>
          <a:p>
            <a:pPr marL="630936" lvl="1" indent="-173736">
              <a:spcAft>
                <a:spcPts val="100"/>
              </a:spcAft>
              <a:buFont typeface="Wingdings" panose="05000000000000000000" pitchFamily="2" charset="2"/>
              <a:buChar char="v"/>
            </a:pPr>
            <a:r>
              <a:rPr lang="cs-CZ" i="1" dirty="0"/>
              <a:t>Full </a:t>
            </a:r>
            <a:r>
              <a:rPr lang="cs-CZ" i="1" dirty="0" err="1"/>
              <a:t>control</a:t>
            </a:r>
            <a:r>
              <a:rPr lang="cs-CZ" i="1" dirty="0"/>
              <a:t> </a:t>
            </a:r>
            <a:r>
              <a:rPr lang="cs-CZ" i="1" dirty="0" err="1"/>
              <a:t>over</a:t>
            </a:r>
            <a:r>
              <a:rPr lang="cs-CZ" i="1" dirty="0"/>
              <a:t> </a:t>
            </a:r>
            <a:r>
              <a:rPr lang="cs-CZ" i="1" dirty="0" err="1"/>
              <a:t>implementation</a:t>
            </a:r>
            <a:r>
              <a:rPr lang="cs-CZ" i="1" dirty="0"/>
              <a:t> </a:t>
            </a:r>
            <a:r>
              <a:rPr lang="cs-CZ" i="1" dirty="0" err="1"/>
              <a:t>while</a:t>
            </a:r>
            <a:r>
              <a:rPr lang="cs-CZ" i="1" dirty="0"/>
              <a:t> </a:t>
            </a:r>
            <a:r>
              <a:rPr lang="cs-CZ" i="1" dirty="0" err="1"/>
              <a:t>giving</a:t>
            </a:r>
            <a:r>
              <a:rPr lang="cs-CZ" i="1" dirty="0"/>
              <a:t> </a:t>
            </a:r>
            <a:r>
              <a:rPr lang="cs-CZ" i="1" dirty="0" err="1"/>
              <a:t>developers</a:t>
            </a:r>
            <a:r>
              <a:rPr lang="cs-CZ" i="1" dirty="0"/>
              <a:t> </a:t>
            </a:r>
            <a:r>
              <a:rPr lang="cs-CZ" i="1" dirty="0" err="1"/>
              <a:t>option</a:t>
            </a:r>
            <a:r>
              <a:rPr lang="cs-CZ" i="1" dirty="0"/>
              <a:t> to </a:t>
            </a:r>
            <a:r>
              <a:rPr lang="cs-CZ" i="1" dirty="0" err="1"/>
              <a:t>declare</a:t>
            </a:r>
            <a:r>
              <a:rPr lang="cs-CZ" i="1" dirty="0"/>
              <a:t> </a:t>
            </a:r>
            <a:r>
              <a:rPr lang="cs-CZ" i="1" dirty="0" err="1"/>
              <a:t>infra</a:t>
            </a:r>
            <a:r>
              <a:rPr lang="cs-CZ" i="1" dirty="0"/>
              <a:t> </a:t>
            </a:r>
            <a:r>
              <a:rPr lang="cs-CZ" i="1" dirty="0" err="1"/>
              <a:t>themselves</a:t>
            </a:r>
            <a:r>
              <a:rPr lang="cs-CZ" i="1" dirty="0"/>
              <a:t> and use </a:t>
            </a:r>
            <a:r>
              <a:rPr lang="cs-CZ" i="1" dirty="0" err="1"/>
              <a:t>what</a:t>
            </a:r>
            <a:r>
              <a:rPr lang="cs-CZ" i="1" dirty="0"/>
              <a:t> </a:t>
            </a:r>
            <a:r>
              <a:rPr lang="cs-CZ" i="1" dirty="0" err="1"/>
              <a:t>they</a:t>
            </a:r>
            <a:r>
              <a:rPr lang="cs-CZ" i="1" dirty="0"/>
              <a:t> </a:t>
            </a:r>
            <a:r>
              <a:rPr lang="cs-CZ" i="1" dirty="0" err="1"/>
              <a:t>need</a:t>
            </a:r>
            <a:endParaRPr lang="cs-CZ" i="1" dirty="0"/>
          </a:p>
          <a:p>
            <a:pPr marL="630936" lvl="1" indent="-173736">
              <a:spcAft>
                <a:spcPts val="100"/>
              </a:spcAft>
              <a:buFont typeface="Wingdings" panose="05000000000000000000" pitchFamily="2" charset="2"/>
              <a:buChar char="v"/>
            </a:pPr>
            <a:r>
              <a:rPr lang="cs-CZ" i="1" dirty="0" err="1"/>
              <a:t>Everything</a:t>
            </a:r>
            <a:r>
              <a:rPr lang="cs-CZ" i="1" dirty="0"/>
              <a:t> </a:t>
            </a:r>
            <a:r>
              <a:rPr lang="cs-CZ" i="1" dirty="0" err="1"/>
              <a:t>is</a:t>
            </a:r>
            <a:r>
              <a:rPr lang="cs-CZ" i="1" dirty="0"/>
              <a:t> </a:t>
            </a:r>
            <a:r>
              <a:rPr lang="cs-CZ" i="1" dirty="0" err="1"/>
              <a:t>baked</a:t>
            </a:r>
            <a:r>
              <a:rPr lang="cs-CZ" i="1" dirty="0"/>
              <a:t> in </a:t>
            </a:r>
            <a:r>
              <a:rPr lang="cs-CZ" i="1" dirty="0" err="1"/>
              <a:t>using</a:t>
            </a:r>
            <a:r>
              <a:rPr lang="cs-CZ" i="1" dirty="0"/>
              <a:t> </a:t>
            </a:r>
            <a:r>
              <a:rPr lang="cs-CZ" i="1" dirty="0" err="1"/>
              <a:t>regular</a:t>
            </a:r>
            <a:r>
              <a:rPr lang="cs-CZ" i="1" dirty="0"/>
              <a:t> imperative </a:t>
            </a:r>
            <a:r>
              <a:rPr lang="cs-CZ" i="1" dirty="0" err="1"/>
              <a:t>approach</a:t>
            </a:r>
            <a:r>
              <a:rPr lang="cs-CZ" i="1" dirty="0"/>
              <a:t>, but </a:t>
            </a:r>
            <a:r>
              <a:rPr lang="cs-CZ" i="1" dirty="0" err="1"/>
              <a:t>the</a:t>
            </a:r>
            <a:r>
              <a:rPr lang="cs-CZ" i="1" dirty="0"/>
              <a:t> public interface </a:t>
            </a:r>
            <a:r>
              <a:rPr lang="cs-CZ" i="1" dirty="0" err="1"/>
              <a:t>is</a:t>
            </a:r>
            <a:r>
              <a:rPr lang="cs-CZ" i="1" dirty="0"/>
              <a:t> </a:t>
            </a:r>
            <a:r>
              <a:rPr lang="cs-CZ" i="1" dirty="0" err="1"/>
              <a:t>straightforward</a:t>
            </a:r>
            <a:r>
              <a:rPr lang="cs-CZ" i="1" dirty="0"/>
              <a:t> and </a:t>
            </a:r>
            <a:r>
              <a:rPr lang="cs-CZ" i="1" dirty="0" err="1"/>
              <a:t>declarative</a:t>
            </a:r>
            <a:endParaRPr lang="cs-CZ" i="1" dirty="0"/>
          </a:p>
          <a:p>
            <a:pPr marL="630936" lvl="1" indent="-173736">
              <a:spcAft>
                <a:spcPts val="100"/>
              </a:spcAft>
              <a:buFont typeface="Wingdings" panose="05000000000000000000" pitchFamily="2" charset="2"/>
              <a:buChar char="v"/>
            </a:pPr>
            <a:r>
              <a:rPr lang="cs-CZ" i="1" dirty="0" err="1"/>
              <a:t>Building</a:t>
            </a:r>
            <a:r>
              <a:rPr lang="cs-CZ" i="1" dirty="0"/>
              <a:t> </a:t>
            </a:r>
            <a:r>
              <a:rPr lang="cs-CZ" i="1" dirty="0" err="1"/>
              <a:t>platform</a:t>
            </a:r>
            <a:r>
              <a:rPr lang="cs-CZ" i="1" dirty="0"/>
              <a:t> </a:t>
            </a:r>
            <a:r>
              <a:rPr lang="cs-CZ" i="1" dirty="0" err="1"/>
              <a:t>rather</a:t>
            </a:r>
            <a:r>
              <a:rPr lang="cs-CZ" i="1" dirty="0"/>
              <a:t> </a:t>
            </a:r>
            <a:r>
              <a:rPr lang="cs-CZ" i="1" dirty="0" err="1"/>
              <a:t>than</a:t>
            </a:r>
            <a:r>
              <a:rPr lang="cs-CZ" i="1" dirty="0"/>
              <a:t> </a:t>
            </a:r>
            <a:r>
              <a:rPr lang="cs-CZ" i="1" dirty="0" err="1"/>
              <a:t>infrastructure</a:t>
            </a:r>
            <a:endParaRPr lang="cs-CZ" i="1" dirty="0"/>
          </a:p>
          <a:p>
            <a:pPr marL="630936" lvl="1" indent="-173736">
              <a:spcAft>
                <a:spcPts val="100"/>
              </a:spcAft>
              <a:buFont typeface="Wingdings" panose="05000000000000000000" pitchFamily="2" charset="2"/>
              <a:buChar char="v"/>
            </a:pPr>
            <a:r>
              <a:rPr lang="cs-CZ" i="1" dirty="0"/>
              <a:t>„</a:t>
            </a:r>
            <a:r>
              <a:rPr lang="cs-CZ" i="1" dirty="0" err="1"/>
              <a:t>Shared</a:t>
            </a:r>
            <a:r>
              <a:rPr lang="cs-CZ" i="1" dirty="0"/>
              <a:t> </a:t>
            </a:r>
            <a:r>
              <a:rPr lang="cs-CZ" i="1" dirty="0" err="1"/>
              <a:t>responsibility</a:t>
            </a:r>
            <a:r>
              <a:rPr lang="cs-CZ" i="1" dirty="0"/>
              <a:t>“ model</a:t>
            </a:r>
          </a:p>
          <a:p>
            <a:pPr marL="630936" lvl="1" indent="-173736">
              <a:spcAft>
                <a:spcPts val="100"/>
              </a:spcAft>
              <a:buFont typeface="Wingdings" panose="05000000000000000000" pitchFamily="2" charset="2"/>
              <a:buChar char="v"/>
            </a:pPr>
            <a:endParaRPr lang="cs-CZ" i="1" dirty="0"/>
          </a:p>
          <a:p>
            <a:pPr marL="173736" indent="-173736">
              <a:spcBef>
                <a:spcPts val="800"/>
              </a:spcBef>
              <a:buFont typeface="Wingdings" panose="05000000000000000000" pitchFamily="2" charset="2"/>
              <a:buChar char="v"/>
            </a:pPr>
            <a:r>
              <a:rPr lang="cs-CZ" i="1" dirty="0"/>
              <a:t>Do </a:t>
            </a:r>
            <a:r>
              <a:rPr lang="cs-CZ" i="1" dirty="0" err="1"/>
              <a:t>you</a:t>
            </a:r>
            <a:r>
              <a:rPr lang="cs-CZ" i="1" dirty="0"/>
              <a:t> </a:t>
            </a:r>
            <a:r>
              <a:rPr lang="cs-CZ" i="1" dirty="0" err="1"/>
              <a:t>regret</a:t>
            </a:r>
            <a:r>
              <a:rPr lang="cs-CZ" i="1" dirty="0"/>
              <a:t> </a:t>
            </a:r>
            <a:r>
              <a:rPr lang="cs-CZ" i="1" dirty="0" err="1"/>
              <a:t>it</a:t>
            </a:r>
            <a:r>
              <a:rPr lang="cs-CZ" i="1" dirty="0"/>
              <a:t>?</a:t>
            </a:r>
          </a:p>
          <a:p>
            <a:pPr marL="630936" lvl="4" indent="-173736">
              <a:spcAft>
                <a:spcPts val="300"/>
              </a:spcAft>
              <a:buFont typeface="Wingdings" panose="05000000000000000000" pitchFamily="2" charset="2"/>
              <a:buChar char="v"/>
            </a:pPr>
            <a:r>
              <a:rPr lang="cs-CZ" dirty="0" err="1"/>
              <a:t>We‘ll</a:t>
            </a:r>
            <a:r>
              <a:rPr lang="cs-CZ" dirty="0"/>
              <a:t> </a:t>
            </a:r>
            <a:r>
              <a:rPr lang="cs-CZ" dirty="0" err="1"/>
              <a:t>get</a:t>
            </a:r>
            <a:r>
              <a:rPr lang="cs-CZ" dirty="0"/>
              <a:t> to </a:t>
            </a:r>
            <a:r>
              <a:rPr lang="cs-CZ" dirty="0" err="1"/>
              <a:t>that</a:t>
            </a:r>
            <a:r>
              <a:rPr lang="cs-CZ" dirty="0"/>
              <a:t> </a:t>
            </a:r>
            <a:r>
              <a:rPr lang="cs-CZ" dirty="0" err="1"/>
              <a:t>later</a:t>
            </a:r>
            <a:r>
              <a:rPr lang="cs-CZ" dirty="0"/>
              <a:t> </a:t>
            </a:r>
            <a:r>
              <a:rPr lang="cs-CZ"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24628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spcAft>
                <a:spcPts val="1600"/>
              </a:spcAft>
              <a:buFont typeface="Wingdings" panose="05000000000000000000" pitchFamily="2" charset="2"/>
              <a:buChar char="v"/>
            </a:pPr>
            <a:r>
              <a:rPr lang="cs-CZ" dirty="0" err="1"/>
              <a:t>We</a:t>
            </a:r>
            <a:r>
              <a:rPr lang="cs-CZ" dirty="0"/>
              <a:t> </a:t>
            </a:r>
            <a:r>
              <a:rPr lang="cs-CZ" dirty="0" err="1"/>
              <a:t>slowly</a:t>
            </a:r>
            <a:r>
              <a:rPr lang="cs-CZ" dirty="0"/>
              <a:t> </a:t>
            </a:r>
            <a:r>
              <a:rPr lang="cs-CZ" dirty="0" err="1"/>
              <a:t>started</a:t>
            </a:r>
            <a:r>
              <a:rPr lang="cs-CZ" dirty="0"/>
              <a:t> </a:t>
            </a:r>
            <a:r>
              <a:rPr lang="cs-CZ" dirty="0" err="1"/>
              <a:t>moving</a:t>
            </a:r>
            <a:r>
              <a:rPr lang="cs-CZ" dirty="0"/>
              <a:t> </a:t>
            </a:r>
            <a:r>
              <a:rPr lang="cs-CZ" dirty="0" err="1"/>
              <a:t>away</a:t>
            </a:r>
            <a:r>
              <a:rPr lang="cs-CZ" dirty="0"/>
              <a:t> </a:t>
            </a:r>
            <a:r>
              <a:rPr lang="cs-CZ" dirty="0" err="1"/>
              <a:t>from</a:t>
            </a:r>
            <a:r>
              <a:rPr lang="cs-CZ" dirty="0"/>
              <a:t> </a:t>
            </a:r>
            <a:r>
              <a:rPr lang="cs-CZ" dirty="0" err="1"/>
              <a:t>monolith</a:t>
            </a:r>
            <a:r>
              <a:rPr lang="cs-CZ" dirty="0"/>
              <a:t> – </a:t>
            </a:r>
            <a:r>
              <a:rPr lang="cs-CZ" dirty="0" err="1"/>
              <a:t>or</a:t>
            </a:r>
            <a:r>
              <a:rPr lang="cs-CZ" dirty="0"/>
              <a:t> </a:t>
            </a:r>
            <a:r>
              <a:rPr lang="cs-CZ" dirty="0" err="1"/>
              <a:t>rather</a:t>
            </a:r>
            <a:r>
              <a:rPr lang="cs-CZ" dirty="0"/>
              <a:t> </a:t>
            </a:r>
            <a:r>
              <a:rPr lang="cs-CZ" dirty="0" err="1"/>
              <a:t>complementing</a:t>
            </a:r>
            <a:r>
              <a:rPr lang="cs-CZ" dirty="0"/>
              <a:t> </a:t>
            </a:r>
            <a:r>
              <a:rPr lang="cs-CZ" dirty="0" err="1"/>
              <a:t>it</a:t>
            </a:r>
            <a:r>
              <a:rPr lang="cs-CZ" dirty="0"/>
              <a:t> </a:t>
            </a:r>
            <a:r>
              <a:rPr lang="cs-CZ" dirty="0" err="1"/>
              <a:t>with</a:t>
            </a:r>
            <a:r>
              <a:rPr lang="cs-CZ" dirty="0"/>
              <a:t> </a:t>
            </a:r>
            <a:r>
              <a:rPr lang="cs-CZ" dirty="0" err="1"/>
              <a:t>smaller</a:t>
            </a:r>
            <a:r>
              <a:rPr lang="cs-CZ" dirty="0"/>
              <a:t>, </a:t>
            </a:r>
            <a:r>
              <a:rPr lang="cs-CZ" dirty="0" err="1"/>
              <a:t>additional</a:t>
            </a:r>
            <a:r>
              <a:rPr lang="cs-CZ" dirty="0"/>
              <a:t> </a:t>
            </a:r>
            <a:r>
              <a:rPr lang="cs-CZ" dirty="0" err="1"/>
              <a:t>services</a:t>
            </a:r>
            <a:endParaRPr lang="cs-CZ" dirty="0"/>
          </a:p>
          <a:p>
            <a:pPr marL="171450" indent="-171450">
              <a:spcAft>
                <a:spcPts val="1600"/>
              </a:spcAft>
              <a:buFont typeface="Wingdings" panose="05000000000000000000" pitchFamily="2" charset="2"/>
              <a:buChar char="v"/>
            </a:pPr>
            <a:r>
              <a:rPr lang="cs-CZ" dirty="0"/>
              <a:t>To </a:t>
            </a:r>
            <a:r>
              <a:rPr lang="cs-CZ" dirty="0" err="1"/>
              <a:t>ease</a:t>
            </a:r>
            <a:r>
              <a:rPr lang="cs-CZ" dirty="0"/>
              <a:t> </a:t>
            </a:r>
            <a:r>
              <a:rPr lang="cs-CZ" dirty="0" err="1"/>
              <a:t>adoption</a:t>
            </a:r>
            <a:r>
              <a:rPr lang="cs-CZ" dirty="0"/>
              <a:t>, </a:t>
            </a:r>
            <a:r>
              <a:rPr lang="cs-CZ" dirty="0" err="1"/>
              <a:t>we</a:t>
            </a:r>
            <a:r>
              <a:rPr lang="cs-CZ" dirty="0"/>
              <a:t> </a:t>
            </a:r>
            <a:r>
              <a:rPr lang="cs-CZ" dirty="0" err="1"/>
              <a:t>came</a:t>
            </a:r>
            <a:r>
              <a:rPr lang="cs-CZ" dirty="0"/>
              <a:t> up </a:t>
            </a:r>
            <a:r>
              <a:rPr lang="cs-CZ" dirty="0" err="1"/>
              <a:t>with</a:t>
            </a:r>
            <a:r>
              <a:rPr lang="cs-CZ" dirty="0"/>
              <a:t> </a:t>
            </a:r>
            <a:r>
              <a:rPr lang="cs-CZ" b="1" dirty="0" err="1"/>
              <a:t>building</a:t>
            </a:r>
            <a:r>
              <a:rPr lang="cs-CZ" b="1" dirty="0"/>
              <a:t> </a:t>
            </a:r>
            <a:r>
              <a:rPr lang="cs-CZ" b="1" dirty="0" err="1"/>
              <a:t>blocks</a:t>
            </a:r>
            <a:r>
              <a:rPr lang="cs-CZ" b="1" dirty="0"/>
              <a:t> </a:t>
            </a:r>
            <a:r>
              <a:rPr lang="cs-CZ" dirty="0"/>
              <a:t>– </a:t>
            </a:r>
            <a:r>
              <a:rPr lang="cs-CZ" dirty="0" err="1"/>
              <a:t>reusable</a:t>
            </a:r>
            <a:r>
              <a:rPr lang="cs-CZ" dirty="0"/>
              <a:t> </a:t>
            </a:r>
            <a:r>
              <a:rPr lang="cs-CZ" dirty="0" err="1"/>
              <a:t>libraries</a:t>
            </a:r>
            <a:r>
              <a:rPr lang="cs-CZ" dirty="0"/>
              <a:t> </a:t>
            </a:r>
            <a:r>
              <a:rPr lang="cs-CZ" dirty="0" err="1"/>
              <a:t>with</a:t>
            </a:r>
            <a:r>
              <a:rPr lang="cs-CZ" dirty="0"/>
              <a:t> </a:t>
            </a:r>
            <a:r>
              <a:rPr lang="cs-CZ" dirty="0" err="1"/>
              <a:t>observability</a:t>
            </a:r>
            <a:r>
              <a:rPr lang="cs-CZ" dirty="0"/>
              <a:t>, </a:t>
            </a:r>
            <a:r>
              <a:rPr lang="cs-CZ" dirty="0" err="1"/>
              <a:t>security</a:t>
            </a:r>
            <a:r>
              <a:rPr lang="cs-CZ" dirty="0"/>
              <a:t> and </a:t>
            </a:r>
            <a:r>
              <a:rPr lang="cs-CZ" dirty="0" err="1"/>
              <a:t>best</a:t>
            </a:r>
            <a:r>
              <a:rPr lang="cs-CZ" dirty="0"/>
              <a:t> </a:t>
            </a:r>
            <a:r>
              <a:rPr lang="cs-CZ" dirty="0" err="1"/>
              <a:t>practices</a:t>
            </a:r>
            <a:r>
              <a:rPr lang="cs-CZ" dirty="0"/>
              <a:t> </a:t>
            </a:r>
            <a:r>
              <a:rPr lang="cs-CZ" dirty="0" err="1"/>
              <a:t>baked</a:t>
            </a:r>
            <a:r>
              <a:rPr lang="cs-CZ" dirty="0"/>
              <a:t> in</a:t>
            </a:r>
          </a:p>
          <a:p>
            <a:pPr marL="171450" indent="-171450">
              <a:spcAft>
                <a:spcPts val="1600"/>
              </a:spcAft>
              <a:buFont typeface="Wingdings" panose="05000000000000000000" pitchFamily="2" charset="2"/>
              <a:buChar char="v"/>
            </a:pPr>
            <a:r>
              <a:rPr lang="cs-CZ" dirty="0" err="1"/>
              <a:t>This</a:t>
            </a:r>
            <a:r>
              <a:rPr lang="cs-CZ" dirty="0"/>
              <a:t> </a:t>
            </a:r>
            <a:r>
              <a:rPr lang="cs-CZ" dirty="0" err="1"/>
              <a:t>helped</a:t>
            </a:r>
            <a:r>
              <a:rPr lang="cs-CZ" dirty="0"/>
              <a:t> </a:t>
            </a:r>
            <a:r>
              <a:rPr lang="cs-CZ" dirty="0" err="1"/>
              <a:t>us</a:t>
            </a:r>
            <a:r>
              <a:rPr lang="cs-CZ" dirty="0"/>
              <a:t> </a:t>
            </a:r>
            <a:r>
              <a:rPr lang="cs-CZ" dirty="0" err="1"/>
              <a:t>establish</a:t>
            </a:r>
            <a:r>
              <a:rPr lang="cs-CZ" dirty="0"/>
              <a:t> a framework </a:t>
            </a:r>
            <a:r>
              <a:rPr lang="cs-CZ" dirty="0" err="1"/>
              <a:t>that</a:t>
            </a:r>
            <a:r>
              <a:rPr lang="cs-CZ" dirty="0"/>
              <a:t> </a:t>
            </a:r>
            <a:r>
              <a:rPr lang="cs-CZ" dirty="0" err="1"/>
              <a:t>all</a:t>
            </a:r>
            <a:r>
              <a:rPr lang="cs-CZ" dirty="0"/>
              <a:t> </a:t>
            </a:r>
            <a:r>
              <a:rPr lang="cs-CZ" dirty="0" err="1"/>
              <a:t>new</a:t>
            </a:r>
            <a:r>
              <a:rPr lang="cs-CZ" dirty="0"/>
              <a:t> </a:t>
            </a:r>
            <a:r>
              <a:rPr lang="cs-CZ" dirty="0" err="1"/>
              <a:t>services</a:t>
            </a:r>
            <a:r>
              <a:rPr lang="cs-CZ" dirty="0"/>
              <a:t> </a:t>
            </a:r>
            <a:r>
              <a:rPr lang="cs-CZ" dirty="0" err="1"/>
              <a:t>follow</a:t>
            </a:r>
            <a:r>
              <a:rPr lang="cs-CZ" dirty="0"/>
              <a:t> – </a:t>
            </a:r>
            <a:r>
              <a:rPr lang="cs-CZ" b="1" dirty="0"/>
              <a:t>Atlas</a:t>
            </a:r>
          </a:p>
          <a:p>
            <a:pPr marL="171450" indent="-171450">
              <a:spcAft>
                <a:spcPts val="1600"/>
              </a:spcAft>
              <a:buFont typeface="Wingdings" panose="05000000000000000000" pitchFamily="2" charset="2"/>
              <a:buChar char="v"/>
            </a:pPr>
            <a:r>
              <a:rPr lang="cs-CZ" dirty="0" err="1"/>
              <a:t>We</a:t>
            </a:r>
            <a:r>
              <a:rPr lang="cs-CZ" dirty="0"/>
              <a:t> </a:t>
            </a:r>
            <a:r>
              <a:rPr lang="cs-CZ" dirty="0" err="1"/>
              <a:t>wanted</a:t>
            </a:r>
            <a:r>
              <a:rPr lang="cs-CZ" dirty="0"/>
              <a:t> to </a:t>
            </a:r>
            <a:r>
              <a:rPr lang="cs-CZ" dirty="0" err="1"/>
              <a:t>follow</a:t>
            </a:r>
            <a:r>
              <a:rPr lang="cs-CZ" dirty="0"/>
              <a:t> a </a:t>
            </a:r>
            <a:r>
              <a:rPr lang="cs-CZ" dirty="0" err="1"/>
              <a:t>similar</a:t>
            </a:r>
            <a:r>
              <a:rPr lang="cs-CZ" dirty="0"/>
              <a:t> </a:t>
            </a:r>
            <a:r>
              <a:rPr lang="cs-CZ" dirty="0" err="1"/>
              <a:t>pattern</a:t>
            </a:r>
            <a:r>
              <a:rPr lang="cs-CZ" dirty="0"/>
              <a:t> </a:t>
            </a:r>
            <a:r>
              <a:rPr lang="cs-CZ" dirty="0" err="1"/>
              <a:t>with</a:t>
            </a:r>
            <a:r>
              <a:rPr lang="cs-CZ" dirty="0"/>
              <a:t> </a:t>
            </a:r>
            <a:r>
              <a:rPr lang="cs-CZ" dirty="0" err="1"/>
              <a:t>our</a:t>
            </a:r>
            <a:r>
              <a:rPr lang="cs-CZ" dirty="0"/>
              <a:t> </a:t>
            </a:r>
            <a:r>
              <a:rPr lang="cs-CZ" dirty="0" err="1"/>
              <a:t>infrastructure</a:t>
            </a:r>
            <a:r>
              <a:rPr lang="cs-CZ" dirty="0"/>
              <a:t> SDK – </a:t>
            </a:r>
            <a:r>
              <a:rPr lang="cs-CZ" dirty="0" err="1"/>
              <a:t>everything</a:t>
            </a:r>
            <a:r>
              <a:rPr lang="cs-CZ" dirty="0"/>
              <a:t> </a:t>
            </a:r>
            <a:r>
              <a:rPr lang="cs-CZ" dirty="0" err="1"/>
              <a:t>written</a:t>
            </a:r>
            <a:r>
              <a:rPr lang="cs-CZ" dirty="0"/>
              <a:t> in C#, </a:t>
            </a:r>
            <a:r>
              <a:rPr lang="cs-CZ" dirty="0" err="1"/>
              <a:t>easily</a:t>
            </a:r>
            <a:r>
              <a:rPr lang="cs-CZ" dirty="0"/>
              <a:t> </a:t>
            </a:r>
            <a:r>
              <a:rPr lang="cs-CZ" dirty="0" err="1"/>
              <a:t>imported</a:t>
            </a:r>
            <a:r>
              <a:rPr lang="cs-CZ" dirty="0"/>
              <a:t> in a </a:t>
            </a:r>
            <a:r>
              <a:rPr lang="cs-CZ" dirty="0" err="1"/>
              <a:t>project</a:t>
            </a:r>
            <a:r>
              <a:rPr lang="cs-CZ" dirty="0"/>
              <a:t>, </a:t>
            </a:r>
            <a:r>
              <a:rPr lang="cs-CZ" dirty="0" err="1"/>
              <a:t>declarative</a:t>
            </a:r>
            <a:endParaRPr lang="cs-CZ" dirty="0"/>
          </a:p>
          <a:p>
            <a:pPr marL="171450" indent="-171450">
              <a:spcAft>
                <a:spcPts val="1600"/>
              </a:spcAft>
              <a:buFont typeface="Wingdings" panose="05000000000000000000" pitchFamily="2" charset="2"/>
              <a:buChar char="v"/>
            </a:pPr>
            <a:r>
              <a:rPr lang="cs-CZ" dirty="0" err="1"/>
              <a:t>We</a:t>
            </a:r>
            <a:r>
              <a:rPr lang="cs-CZ" dirty="0"/>
              <a:t> </a:t>
            </a:r>
            <a:r>
              <a:rPr lang="cs-CZ" dirty="0" err="1"/>
              <a:t>strived</a:t>
            </a:r>
            <a:r>
              <a:rPr lang="cs-CZ" dirty="0"/>
              <a:t> to </a:t>
            </a:r>
            <a:r>
              <a:rPr lang="cs-CZ" dirty="0" err="1"/>
              <a:t>separate</a:t>
            </a:r>
            <a:r>
              <a:rPr lang="cs-CZ" dirty="0"/>
              <a:t> </a:t>
            </a:r>
            <a:r>
              <a:rPr lang="cs-CZ" dirty="0" err="1"/>
              <a:t>how</a:t>
            </a:r>
            <a:r>
              <a:rPr lang="cs-CZ" dirty="0"/>
              <a:t> </a:t>
            </a:r>
            <a:r>
              <a:rPr lang="cs-CZ" dirty="0" err="1"/>
              <a:t>we</a:t>
            </a:r>
            <a:r>
              <a:rPr lang="cs-CZ" dirty="0"/>
              <a:t> </a:t>
            </a:r>
            <a:r>
              <a:rPr lang="cs-CZ" dirty="0" err="1"/>
              <a:t>currently</a:t>
            </a:r>
            <a:r>
              <a:rPr lang="cs-CZ" dirty="0"/>
              <a:t> </a:t>
            </a:r>
            <a:r>
              <a:rPr lang="cs-CZ" dirty="0" err="1"/>
              <a:t>manage</a:t>
            </a:r>
            <a:r>
              <a:rPr lang="cs-CZ" dirty="0"/>
              <a:t> </a:t>
            </a:r>
            <a:r>
              <a:rPr lang="cs-CZ" dirty="0" err="1"/>
              <a:t>monolith</a:t>
            </a:r>
            <a:r>
              <a:rPr lang="cs-CZ" dirty="0"/>
              <a:t> </a:t>
            </a:r>
            <a:r>
              <a:rPr lang="cs-CZ" dirty="0" err="1"/>
              <a:t>infra</a:t>
            </a:r>
            <a:r>
              <a:rPr lang="cs-CZ" dirty="0"/>
              <a:t> and </a:t>
            </a:r>
            <a:r>
              <a:rPr lang="cs-CZ" dirty="0" err="1"/>
              <a:t>infra</a:t>
            </a:r>
            <a:r>
              <a:rPr lang="cs-CZ" dirty="0"/>
              <a:t> </a:t>
            </a:r>
            <a:r>
              <a:rPr lang="cs-CZ" dirty="0" err="1"/>
              <a:t>related</a:t>
            </a:r>
            <a:r>
              <a:rPr lang="cs-CZ" dirty="0"/>
              <a:t> to </a:t>
            </a:r>
            <a:r>
              <a:rPr lang="cs-CZ" dirty="0" err="1"/>
              <a:t>new</a:t>
            </a:r>
            <a:r>
              <a:rPr lang="cs-CZ" dirty="0"/>
              <a:t> </a:t>
            </a:r>
            <a:r>
              <a:rPr lang="cs-CZ" dirty="0" err="1"/>
              <a:t>services</a:t>
            </a:r>
            <a:endParaRPr lang="cs-CZ" dirty="0"/>
          </a:p>
          <a:p>
            <a:pPr marL="171450" indent="-171450">
              <a:spcAft>
                <a:spcPts val="1600"/>
              </a:spcAft>
              <a:buFont typeface="Wingdings" panose="05000000000000000000" pitchFamily="2" charset="2"/>
              <a:buChar char="v"/>
            </a:pPr>
            <a:r>
              <a:rPr lang="cs-CZ" b="1" dirty="0" err="1"/>
              <a:t>Ownership</a:t>
            </a:r>
            <a:r>
              <a:rPr lang="cs-CZ" dirty="0"/>
              <a:t> – </a:t>
            </a:r>
            <a:r>
              <a:rPr lang="cs-CZ" dirty="0" err="1"/>
              <a:t>monolith</a:t>
            </a:r>
            <a:r>
              <a:rPr lang="cs-CZ" dirty="0"/>
              <a:t> x Atlas</a:t>
            </a:r>
          </a:p>
        </p:txBody>
      </p:sp>
    </p:spTree>
    <p:extLst>
      <p:ext uri="{BB962C8B-B14F-4D97-AF65-F5344CB8AC3E}">
        <p14:creationId xmlns:p14="http://schemas.microsoft.com/office/powerpoint/2010/main" val="106713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600"/>
              </a:spcAft>
              <a:buFont typeface="Wingdings" panose="05000000000000000000" pitchFamily="2" charset="2"/>
              <a:buChar char="v"/>
            </a:pPr>
            <a:r>
              <a:rPr lang="cs-CZ" dirty="0" err="1"/>
              <a:t>We</a:t>
            </a:r>
            <a:r>
              <a:rPr lang="cs-CZ" dirty="0"/>
              <a:t> </a:t>
            </a:r>
            <a:r>
              <a:rPr lang="cs-CZ" dirty="0" err="1"/>
              <a:t>have</a:t>
            </a:r>
            <a:r>
              <a:rPr lang="cs-CZ" dirty="0"/>
              <a:t> </a:t>
            </a:r>
            <a:r>
              <a:rPr lang="cs-CZ" dirty="0" err="1"/>
              <a:t>one</a:t>
            </a:r>
            <a:r>
              <a:rPr lang="cs-CZ" dirty="0"/>
              <a:t> big </a:t>
            </a:r>
            <a:r>
              <a:rPr lang="cs-CZ" i="1" dirty="0" err="1"/>
              <a:t>mews-infrastructure</a:t>
            </a:r>
            <a:r>
              <a:rPr lang="cs-CZ" dirty="0"/>
              <a:t> </a:t>
            </a:r>
            <a:r>
              <a:rPr lang="cs-CZ" b="1" dirty="0" err="1"/>
              <a:t>monorepo</a:t>
            </a:r>
            <a:r>
              <a:rPr lang="cs-CZ" dirty="0"/>
              <a:t> </a:t>
            </a:r>
            <a:r>
              <a:rPr lang="cs-CZ" dirty="0" err="1"/>
              <a:t>where</a:t>
            </a:r>
            <a:r>
              <a:rPr lang="cs-CZ" dirty="0"/>
              <a:t> </a:t>
            </a:r>
            <a:r>
              <a:rPr lang="cs-CZ" dirty="0" err="1"/>
              <a:t>we</a:t>
            </a:r>
            <a:r>
              <a:rPr lang="cs-CZ" dirty="0"/>
              <a:t> </a:t>
            </a:r>
            <a:r>
              <a:rPr lang="cs-CZ" dirty="0" err="1"/>
              <a:t>define</a:t>
            </a:r>
            <a:r>
              <a:rPr lang="cs-CZ" dirty="0"/>
              <a:t> </a:t>
            </a:r>
            <a:r>
              <a:rPr lang="cs-CZ" dirty="0" err="1"/>
              <a:t>classes</a:t>
            </a:r>
            <a:r>
              <a:rPr lang="cs-CZ" dirty="0"/>
              <a:t> </a:t>
            </a:r>
            <a:r>
              <a:rPr lang="cs-CZ" dirty="0" err="1"/>
              <a:t>with</a:t>
            </a:r>
            <a:r>
              <a:rPr lang="cs-CZ" dirty="0"/>
              <a:t> </a:t>
            </a:r>
            <a:r>
              <a:rPr lang="cs-CZ" dirty="0" err="1"/>
              <a:t>reusable</a:t>
            </a:r>
            <a:r>
              <a:rPr lang="cs-CZ" dirty="0"/>
              <a:t> </a:t>
            </a:r>
            <a:r>
              <a:rPr lang="cs-CZ" dirty="0" err="1"/>
              <a:t>methods</a:t>
            </a:r>
            <a:r>
              <a:rPr lang="cs-CZ" dirty="0"/>
              <a:t> to </a:t>
            </a:r>
            <a:r>
              <a:rPr lang="cs-CZ" dirty="0" err="1"/>
              <a:t>create</a:t>
            </a:r>
            <a:r>
              <a:rPr lang="cs-CZ" dirty="0"/>
              <a:t> </a:t>
            </a:r>
            <a:r>
              <a:rPr lang="cs-CZ" dirty="0" err="1"/>
              <a:t>common</a:t>
            </a:r>
            <a:r>
              <a:rPr lang="cs-CZ" dirty="0"/>
              <a:t> Azure </a:t>
            </a:r>
            <a:r>
              <a:rPr lang="cs-CZ" dirty="0" err="1"/>
              <a:t>resources</a:t>
            </a:r>
            <a:endParaRPr lang="cs-CZ" dirty="0"/>
          </a:p>
          <a:p>
            <a:pPr marL="173736" indent="-173736">
              <a:spcAft>
                <a:spcPts val="1600"/>
              </a:spcAft>
              <a:buFont typeface="Wingdings" panose="05000000000000000000" pitchFamily="2" charset="2"/>
              <a:buChar char="v"/>
            </a:pPr>
            <a:r>
              <a:rPr lang="cs-CZ" dirty="0"/>
              <a:t>These </a:t>
            </a:r>
            <a:r>
              <a:rPr lang="cs-CZ" dirty="0" err="1"/>
              <a:t>methods</a:t>
            </a:r>
            <a:r>
              <a:rPr lang="cs-CZ" dirty="0"/>
              <a:t> are </a:t>
            </a:r>
            <a:r>
              <a:rPr lang="cs-CZ" dirty="0" err="1"/>
              <a:t>later</a:t>
            </a:r>
            <a:r>
              <a:rPr lang="cs-CZ" dirty="0"/>
              <a:t> </a:t>
            </a:r>
            <a:r>
              <a:rPr lang="cs-CZ" dirty="0" err="1"/>
              <a:t>used</a:t>
            </a:r>
            <a:r>
              <a:rPr lang="cs-CZ" dirty="0"/>
              <a:t> to </a:t>
            </a:r>
            <a:r>
              <a:rPr lang="cs-CZ" dirty="0" err="1"/>
              <a:t>prepare</a:t>
            </a:r>
            <a:r>
              <a:rPr lang="cs-CZ" dirty="0"/>
              <a:t> </a:t>
            </a:r>
            <a:r>
              <a:rPr lang="cs-CZ" dirty="0" err="1"/>
              <a:t>resources</a:t>
            </a:r>
            <a:r>
              <a:rPr lang="cs-CZ" dirty="0"/>
              <a:t> in </a:t>
            </a:r>
            <a:r>
              <a:rPr lang="cs-CZ" dirty="0" err="1"/>
              <a:t>individual</a:t>
            </a:r>
            <a:r>
              <a:rPr lang="cs-CZ" dirty="0"/>
              <a:t> </a:t>
            </a:r>
            <a:r>
              <a:rPr lang="cs-CZ" dirty="0" err="1"/>
              <a:t>Pulumi</a:t>
            </a:r>
            <a:r>
              <a:rPr lang="cs-CZ" dirty="0"/>
              <a:t> </a:t>
            </a:r>
            <a:r>
              <a:rPr lang="cs-CZ" dirty="0" err="1"/>
              <a:t>stacks</a:t>
            </a:r>
            <a:r>
              <a:rPr lang="cs-CZ" dirty="0"/>
              <a:t> </a:t>
            </a:r>
            <a:r>
              <a:rPr lang="cs-CZ" dirty="0" err="1"/>
              <a:t>related</a:t>
            </a:r>
            <a:r>
              <a:rPr lang="cs-CZ" dirty="0"/>
              <a:t> to </a:t>
            </a:r>
            <a:r>
              <a:rPr lang="cs-CZ" dirty="0" err="1"/>
              <a:t>our</a:t>
            </a:r>
            <a:r>
              <a:rPr lang="cs-CZ" dirty="0"/>
              <a:t> </a:t>
            </a:r>
            <a:r>
              <a:rPr lang="cs-CZ" dirty="0" err="1"/>
              <a:t>monolith</a:t>
            </a:r>
            <a:r>
              <a:rPr lang="cs-CZ" dirty="0"/>
              <a:t> </a:t>
            </a:r>
            <a:r>
              <a:rPr lang="cs-CZ" dirty="0" err="1"/>
              <a:t>application</a:t>
            </a:r>
            <a:r>
              <a:rPr lang="cs-CZ" dirty="0"/>
              <a:t>, these are </a:t>
            </a:r>
            <a:r>
              <a:rPr lang="cs-CZ" dirty="0" err="1"/>
              <a:t>managed</a:t>
            </a:r>
            <a:r>
              <a:rPr lang="cs-CZ" dirty="0"/>
              <a:t> by </a:t>
            </a:r>
            <a:r>
              <a:rPr lang="cs-CZ" dirty="0" err="1"/>
              <a:t>us</a:t>
            </a:r>
            <a:r>
              <a:rPr lang="cs-CZ" dirty="0"/>
              <a:t> </a:t>
            </a:r>
            <a:r>
              <a:rPr lang="cs-CZ" dirty="0" err="1"/>
              <a:t>internally</a:t>
            </a:r>
            <a:endParaRPr lang="cs-CZ" dirty="0"/>
          </a:p>
          <a:p>
            <a:pPr marL="173736" indent="-173736">
              <a:spcAft>
                <a:spcPts val="1600"/>
              </a:spcAft>
              <a:buFont typeface="Wingdings" panose="05000000000000000000" pitchFamily="2" charset="2"/>
              <a:buChar char="v"/>
            </a:pPr>
            <a:r>
              <a:rPr lang="cs-CZ" dirty="0" err="1"/>
              <a:t>The</a:t>
            </a:r>
            <a:r>
              <a:rPr lang="cs-CZ" dirty="0"/>
              <a:t> </a:t>
            </a:r>
            <a:r>
              <a:rPr lang="cs-CZ" dirty="0" err="1"/>
              <a:t>repository</a:t>
            </a:r>
            <a:r>
              <a:rPr lang="cs-CZ" dirty="0"/>
              <a:t> </a:t>
            </a:r>
            <a:r>
              <a:rPr lang="cs-CZ" dirty="0" err="1"/>
              <a:t>also</a:t>
            </a:r>
            <a:r>
              <a:rPr lang="cs-CZ" dirty="0"/>
              <a:t> </a:t>
            </a:r>
            <a:r>
              <a:rPr lang="cs-CZ" dirty="0" err="1"/>
              <a:t>contains</a:t>
            </a:r>
            <a:r>
              <a:rPr lang="cs-CZ" dirty="0"/>
              <a:t> </a:t>
            </a:r>
            <a:r>
              <a:rPr lang="cs-CZ" dirty="0" err="1"/>
              <a:t>our</a:t>
            </a:r>
            <a:r>
              <a:rPr lang="cs-CZ" dirty="0"/>
              <a:t> </a:t>
            </a:r>
            <a:r>
              <a:rPr lang="cs-CZ" dirty="0" err="1"/>
              <a:t>entire</a:t>
            </a:r>
            <a:r>
              <a:rPr lang="cs-CZ" dirty="0"/>
              <a:t> SDK </a:t>
            </a:r>
            <a:r>
              <a:rPr lang="cs-CZ" dirty="0" err="1"/>
              <a:t>that</a:t>
            </a:r>
            <a:r>
              <a:rPr lang="cs-CZ" dirty="0"/>
              <a:t> </a:t>
            </a:r>
            <a:r>
              <a:rPr lang="cs-CZ" dirty="0" err="1"/>
              <a:t>strictly</a:t>
            </a:r>
            <a:r>
              <a:rPr lang="cs-CZ" dirty="0"/>
              <a:t> </a:t>
            </a:r>
            <a:r>
              <a:rPr lang="cs-CZ" dirty="0" err="1"/>
              <a:t>specifies</a:t>
            </a:r>
            <a:r>
              <a:rPr lang="cs-CZ" dirty="0"/>
              <a:t> </a:t>
            </a:r>
            <a:r>
              <a:rPr lang="cs-CZ" dirty="0" err="1"/>
              <a:t>things</a:t>
            </a:r>
            <a:r>
              <a:rPr lang="cs-CZ" dirty="0"/>
              <a:t> </a:t>
            </a:r>
            <a:r>
              <a:rPr lang="cs-CZ" dirty="0" err="1"/>
              <a:t>like</a:t>
            </a:r>
            <a:r>
              <a:rPr lang="cs-CZ" dirty="0"/>
              <a:t> </a:t>
            </a:r>
            <a:r>
              <a:rPr lang="cs-CZ" dirty="0" err="1"/>
              <a:t>naming</a:t>
            </a:r>
            <a:r>
              <a:rPr lang="cs-CZ" dirty="0"/>
              <a:t> </a:t>
            </a:r>
            <a:r>
              <a:rPr lang="cs-CZ" dirty="0" err="1"/>
              <a:t>conventions</a:t>
            </a:r>
            <a:r>
              <a:rPr lang="cs-CZ" dirty="0"/>
              <a:t>, </a:t>
            </a:r>
            <a:r>
              <a:rPr lang="cs-CZ" dirty="0" err="1"/>
              <a:t>multi</a:t>
            </a:r>
            <a:r>
              <a:rPr lang="cs-CZ" dirty="0"/>
              <a:t>-region </a:t>
            </a:r>
            <a:r>
              <a:rPr lang="cs-CZ" dirty="0" err="1"/>
              <a:t>deployments</a:t>
            </a:r>
            <a:r>
              <a:rPr lang="cs-CZ" dirty="0"/>
              <a:t>, environment </a:t>
            </a:r>
            <a:r>
              <a:rPr lang="cs-CZ" dirty="0" err="1"/>
              <a:t>configuration</a:t>
            </a:r>
            <a:r>
              <a:rPr lang="cs-CZ" dirty="0"/>
              <a:t> and more</a:t>
            </a:r>
          </a:p>
          <a:p>
            <a:pPr marL="173736" indent="-173736">
              <a:spcAft>
                <a:spcPts val="1600"/>
              </a:spcAft>
              <a:buFont typeface="Wingdings" panose="05000000000000000000" pitchFamily="2" charset="2"/>
              <a:buChar char="v"/>
            </a:pPr>
            <a:r>
              <a:rPr lang="cs-CZ" dirty="0" err="1"/>
              <a:t>We</a:t>
            </a:r>
            <a:r>
              <a:rPr lang="cs-CZ" dirty="0"/>
              <a:t> </a:t>
            </a:r>
            <a:r>
              <a:rPr lang="cs-CZ" dirty="0" err="1"/>
              <a:t>simply</a:t>
            </a:r>
            <a:r>
              <a:rPr lang="cs-CZ" dirty="0"/>
              <a:t> </a:t>
            </a:r>
            <a:r>
              <a:rPr lang="cs-CZ" dirty="0" err="1"/>
              <a:t>wrap</a:t>
            </a:r>
            <a:r>
              <a:rPr lang="cs-CZ" dirty="0"/>
              <a:t> </a:t>
            </a:r>
            <a:r>
              <a:rPr lang="cs-CZ" dirty="0" err="1"/>
              <a:t>our</a:t>
            </a:r>
            <a:r>
              <a:rPr lang="cs-CZ" dirty="0"/>
              <a:t> </a:t>
            </a:r>
            <a:r>
              <a:rPr lang="cs-CZ" dirty="0" err="1"/>
              <a:t>own</a:t>
            </a:r>
            <a:r>
              <a:rPr lang="cs-CZ" dirty="0"/>
              <a:t> </a:t>
            </a:r>
            <a:r>
              <a:rPr lang="cs-CZ" dirty="0" err="1"/>
              <a:t>methods</a:t>
            </a:r>
            <a:r>
              <a:rPr lang="cs-CZ" dirty="0"/>
              <a:t> and </a:t>
            </a:r>
            <a:r>
              <a:rPr lang="cs-CZ" dirty="0" err="1"/>
              <a:t>classes</a:t>
            </a:r>
            <a:r>
              <a:rPr lang="cs-CZ" dirty="0"/>
              <a:t> </a:t>
            </a:r>
            <a:r>
              <a:rPr lang="cs-CZ" dirty="0" err="1"/>
              <a:t>around</a:t>
            </a:r>
            <a:r>
              <a:rPr lang="cs-CZ" dirty="0"/>
              <a:t> </a:t>
            </a:r>
            <a:r>
              <a:rPr lang="cs-CZ" dirty="0" err="1"/>
              <a:t>Pulumi‘s</a:t>
            </a:r>
            <a:r>
              <a:rPr lang="cs-CZ" dirty="0"/>
              <a:t>, </a:t>
            </a:r>
            <a:r>
              <a:rPr lang="cs-CZ" dirty="0" err="1"/>
              <a:t>imagine</a:t>
            </a:r>
            <a:r>
              <a:rPr lang="cs-CZ" dirty="0"/>
              <a:t> TF </a:t>
            </a:r>
            <a:r>
              <a:rPr lang="cs-CZ" dirty="0" err="1"/>
              <a:t>modules</a:t>
            </a:r>
            <a:r>
              <a:rPr lang="cs-CZ" dirty="0"/>
              <a:t> in </a:t>
            </a:r>
            <a:r>
              <a:rPr lang="cs-CZ" dirty="0" err="1"/>
              <a:t>terms</a:t>
            </a:r>
            <a:r>
              <a:rPr lang="cs-CZ" dirty="0"/>
              <a:t> </a:t>
            </a:r>
            <a:r>
              <a:rPr lang="cs-CZ" dirty="0" err="1"/>
              <a:t>of</a:t>
            </a:r>
            <a:r>
              <a:rPr lang="cs-CZ" dirty="0"/>
              <a:t> end-user </a:t>
            </a:r>
            <a:r>
              <a:rPr lang="cs-CZ" dirty="0" err="1"/>
              <a:t>simplicity</a:t>
            </a:r>
            <a:endParaRPr lang="cs-CZ" dirty="0"/>
          </a:p>
          <a:p>
            <a:pPr marL="173736" indent="-173736">
              <a:spcAft>
                <a:spcPts val="1600"/>
              </a:spcAft>
              <a:buFont typeface="Wingdings" panose="05000000000000000000" pitchFamily="2" charset="2"/>
              <a:buChar char="v"/>
            </a:pPr>
            <a:r>
              <a:rPr lang="cs-CZ" dirty="0" err="1"/>
              <a:t>Due</a:t>
            </a:r>
            <a:r>
              <a:rPr lang="cs-CZ" dirty="0"/>
              <a:t> to </a:t>
            </a:r>
            <a:r>
              <a:rPr lang="cs-CZ" dirty="0" err="1"/>
              <a:t>having</a:t>
            </a:r>
            <a:r>
              <a:rPr lang="cs-CZ" dirty="0"/>
              <a:t> </a:t>
            </a:r>
            <a:r>
              <a:rPr lang="cs-CZ" dirty="0" err="1"/>
              <a:t>everything</a:t>
            </a:r>
            <a:r>
              <a:rPr lang="cs-CZ" dirty="0"/>
              <a:t> in </a:t>
            </a:r>
            <a:r>
              <a:rPr lang="cs-CZ" dirty="0" err="1"/>
              <a:t>one</a:t>
            </a:r>
            <a:r>
              <a:rPr lang="cs-CZ" dirty="0"/>
              <a:t> place, </a:t>
            </a:r>
            <a:r>
              <a:rPr lang="cs-CZ" dirty="0" err="1"/>
              <a:t>we</a:t>
            </a:r>
            <a:r>
              <a:rPr lang="cs-CZ" dirty="0"/>
              <a:t> </a:t>
            </a:r>
            <a:r>
              <a:rPr lang="cs-CZ" dirty="0" err="1"/>
              <a:t>can</a:t>
            </a:r>
            <a:r>
              <a:rPr lang="cs-CZ" dirty="0"/>
              <a:t> </a:t>
            </a:r>
            <a:r>
              <a:rPr lang="cs-CZ" dirty="0" err="1"/>
              <a:t>easily</a:t>
            </a:r>
            <a:r>
              <a:rPr lang="cs-CZ" dirty="0"/>
              <a:t> split </a:t>
            </a:r>
            <a:r>
              <a:rPr lang="cs-CZ" b="1" dirty="0"/>
              <a:t>CI/CD </a:t>
            </a:r>
            <a:r>
              <a:rPr lang="cs-CZ" dirty="0" err="1"/>
              <a:t>actions</a:t>
            </a:r>
            <a:r>
              <a:rPr lang="cs-CZ" dirty="0"/>
              <a:t> </a:t>
            </a:r>
            <a:r>
              <a:rPr lang="cs-CZ" dirty="0" err="1"/>
              <a:t>based</a:t>
            </a:r>
            <a:r>
              <a:rPr lang="cs-CZ" dirty="0"/>
              <a:t> on </a:t>
            </a:r>
            <a:r>
              <a:rPr lang="cs-CZ" dirty="0" err="1"/>
              <a:t>path</a:t>
            </a:r>
            <a:r>
              <a:rPr lang="cs-CZ" dirty="0"/>
              <a:t> (</a:t>
            </a:r>
            <a:r>
              <a:rPr lang="cs-CZ" dirty="0" err="1"/>
              <a:t>releasing</a:t>
            </a:r>
            <a:r>
              <a:rPr lang="cs-CZ" dirty="0"/>
              <a:t> a </a:t>
            </a:r>
            <a:r>
              <a:rPr lang="cs-CZ" dirty="0" err="1"/>
              <a:t>new</a:t>
            </a:r>
            <a:r>
              <a:rPr lang="cs-CZ" dirty="0"/>
              <a:t> </a:t>
            </a:r>
            <a:r>
              <a:rPr lang="cs-CZ" b="1" dirty="0" err="1"/>
              <a:t>NuGet</a:t>
            </a:r>
            <a:r>
              <a:rPr lang="cs-CZ" b="1" dirty="0"/>
              <a:t> </a:t>
            </a:r>
            <a:r>
              <a:rPr lang="cs-CZ" b="1" dirty="0" err="1"/>
              <a:t>package</a:t>
            </a:r>
            <a:r>
              <a:rPr lang="cs-CZ" b="1" dirty="0"/>
              <a:t> </a:t>
            </a:r>
            <a:r>
              <a:rPr lang="cs-CZ" dirty="0"/>
              <a:t>vs. </a:t>
            </a:r>
            <a:r>
              <a:rPr lang="cs-CZ" dirty="0" err="1"/>
              <a:t>running</a:t>
            </a:r>
            <a:r>
              <a:rPr lang="cs-CZ" dirty="0"/>
              <a:t> </a:t>
            </a:r>
            <a:r>
              <a:rPr lang="cs-CZ" b="1" dirty="0" err="1"/>
              <a:t>Pulumi</a:t>
            </a:r>
            <a:r>
              <a:rPr lang="cs-CZ" b="1" dirty="0"/>
              <a:t> up</a:t>
            </a:r>
            <a:r>
              <a:rPr lang="cs-CZ" dirty="0"/>
              <a:t>)</a:t>
            </a:r>
          </a:p>
          <a:p>
            <a:pPr marL="173736" indent="-173736">
              <a:spcAft>
                <a:spcPts val="1600"/>
              </a:spcAft>
              <a:buFont typeface="Wingdings" panose="05000000000000000000" pitchFamily="2" charset="2"/>
              <a:buChar char="v"/>
            </a:pPr>
            <a:r>
              <a:rPr lang="cs-CZ" dirty="0" err="1"/>
              <a:t>Other</a:t>
            </a:r>
            <a:r>
              <a:rPr lang="cs-CZ" dirty="0"/>
              <a:t> </a:t>
            </a:r>
            <a:r>
              <a:rPr lang="cs-CZ" dirty="0" err="1"/>
              <a:t>stacks</a:t>
            </a:r>
            <a:r>
              <a:rPr lang="cs-CZ" dirty="0"/>
              <a:t>?</a:t>
            </a:r>
          </a:p>
        </p:txBody>
      </p:sp>
    </p:spTree>
    <p:extLst>
      <p:ext uri="{BB962C8B-B14F-4D97-AF65-F5344CB8AC3E}">
        <p14:creationId xmlns:p14="http://schemas.microsoft.com/office/powerpoint/2010/main" val="314119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3736" indent="-173736">
              <a:spcAft>
                <a:spcPts val="1600"/>
              </a:spcAft>
              <a:buFont typeface="Wingdings" panose="05000000000000000000" pitchFamily="2" charset="2"/>
              <a:buChar char="v"/>
            </a:pPr>
            <a:r>
              <a:rPr lang="cs-CZ" dirty="0" err="1"/>
              <a:t>We</a:t>
            </a:r>
            <a:r>
              <a:rPr lang="cs-CZ" dirty="0"/>
              <a:t> use </a:t>
            </a:r>
            <a:r>
              <a:rPr lang="cs-CZ" b="1" dirty="0"/>
              <a:t>GHA</a:t>
            </a:r>
            <a:r>
              <a:rPr lang="cs-CZ" dirty="0"/>
              <a:t> to </a:t>
            </a:r>
            <a:r>
              <a:rPr lang="cs-CZ" dirty="0" err="1"/>
              <a:t>distribute</a:t>
            </a:r>
            <a:r>
              <a:rPr lang="cs-CZ" dirty="0"/>
              <a:t> </a:t>
            </a:r>
            <a:r>
              <a:rPr lang="cs-CZ" dirty="0" err="1"/>
              <a:t>the</a:t>
            </a:r>
            <a:r>
              <a:rPr lang="cs-CZ" dirty="0"/>
              <a:t> </a:t>
            </a:r>
            <a:r>
              <a:rPr lang="cs-CZ" b="1" dirty="0" err="1"/>
              <a:t>NuGet</a:t>
            </a:r>
            <a:r>
              <a:rPr lang="cs-CZ" b="1" dirty="0"/>
              <a:t> </a:t>
            </a:r>
            <a:r>
              <a:rPr lang="cs-CZ" b="1" dirty="0" err="1"/>
              <a:t>packages</a:t>
            </a:r>
            <a:endParaRPr lang="cs-CZ" b="1" dirty="0"/>
          </a:p>
          <a:p>
            <a:pPr marL="173736" indent="-173736">
              <a:spcAft>
                <a:spcPts val="1600"/>
              </a:spcAft>
              <a:buFont typeface="Wingdings" panose="05000000000000000000" pitchFamily="2" charset="2"/>
              <a:buChar char="v"/>
            </a:pPr>
            <a:r>
              <a:rPr lang="cs-CZ" dirty="0" err="1"/>
              <a:t>If</a:t>
            </a:r>
            <a:r>
              <a:rPr lang="cs-CZ" dirty="0"/>
              <a:t> </a:t>
            </a:r>
            <a:r>
              <a:rPr lang="cs-CZ" dirty="0" err="1"/>
              <a:t>the</a:t>
            </a:r>
            <a:r>
              <a:rPr lang="cs-CZ" dirty="0"/>
              <a:t> </a:t>
            </a:r>
            <a:r>
              <a:rPr lang="cs-CZ" dirty="0" err="1"/>
              <a:t>path</a:t>
            </a:r>
            <a:r>
              <a:rPr lang="cs-CZ" dirty="0"/>
              <a:t> </a:t>
            </a:r>
            <a:r>
              <a:rPr lang="cs-CZ" dirty="0" err="1"/>
              <a:t>of</a:t>
            </a:r>
            <a:r>
              <a:rPr lang="cs-CZ" dirty="0"/>
              <a:t> </a:t>
            </a:r>
            <a:r>
              <a:rPr lang="cs-CZ" dirty="0" err="1"/>
              <a:t>changed</a:t>
            </a:r>
            <a:r>
              <a:rPr lang="cs-CZ" dirty="0"/>
              <a:t> </a:t>
            </a:r>
            <a:r>
              <a:rPr lang="cs-CZ" dirty="0" err="1"/>
              <a:t>resources</a:t>
            </a:r>
            <a:r>
              <a:rPr lang="cs-CZ" dirty="0"/>
              <a:t> </a:t>
            </a:r>
            <a:r>
              <a:rPr lang="cs-CZ" dirty="0" err="1"/>
              <a:t>happens</a:t>
            </a:r>
            <a:r>
              <a:rPr lang="cs-CZ" dirty="0"/>
              <a:t> to </a:t>
            </a:r>
            <a:r>
              <a:rPr lang="cs-CZ" dirty="0" err="1"/>
              <a:t>be</a:t>
            </a:r>
            <a:r>
              <a:rPr lang="cs-CZ" dirty="0"/>
              <a:t> in </a:t>
            </a:r>
            <a:r>
              <a:rPr lang="cs-CZ" dirty="0" err="1"/>
              <a:t>the</a:t>
            </a:r>
            <a:r>
              <a:rPr lang="cs-CZ" dirty="0"/>
              <a:t> SDK </a:t>
            </a:r>
            <a:r>
              <a:rPr lang="cs-CZ" dirty="0" err="1"/>
              <a:t>directory</a:t>
            </a:r>
            <a:r>
              <a:rPr lang="cs-CZ" dirty="0"/>
              <a:t>, </a:t>
            </a:r>
            <a:r>
              <a:rPr lang="cs-CZ" dirty="0" err="1"/>
              <a:t>we</a:t>
            </a:r>
            <a:r>
              <a:rPr lang="cs-CZ" dirty="0"/>
              <a:t> </a:t>
            </a:r>
            <a:r>
              <a:rPr lang="cs-CZ" dirty="0" err="1"/>
              <a:t>simply</a:t>
            </a:r>
            <a:r>
              <a:rPr lang="cs-CZ" dirty="0"/>
              <a:t> </a:t>
            </a:r>
            <a:r>
              <a:rPr lang="cs-CZ" dirty="0" err="1"/>
              <a:t>push</a:t>
            </a:r>
            <a:r>
              <a:rPr lang="cs-CZ" dirty="0"/>
              <a:t> </a:t>
            </a:r>
            <a:r>
              <a:rPr lang="cs-CZ" dirty="0" err="1"/>
              <a:t>the</a:t>
            </a:r>
            <a:r>
              <a:rPr lang="cs-CZ" dirty="0"/>
              <a:t> </a:t>
            </a:r>
            <a:r>
              <a:rPr lang="cs-CZ" dirty="0" err="1"/>
              <a:t>packages</a:t>
            </a:r>
            <a:r>
              <a:rPr lang="cs-CZ" dirty="0"/>
              <a:t> to </a:t>
            </a:r>
            <a:r>
              <a:rPr lang="cs-CZ" b="1" dirty="0" err="1"/>
              <a:t>our</a:t>
            </a:r>
            <a:r>
              <a:rPr lang="cs-CZ" b="1" dirty="0"/>
              <a:t> Azure </a:t>
            </a:r>
            <a:r>
              <a:rPr lang="cs-CZ" b="1" dirty="0" err="1"/>
              <a:t>DevOps</a:t>
            </a:r>
            <a:r>
              <a:rPr lang="cs-CZ" b="1" dirty="0"/>
              <a:t> </a:t>
            </a:r>
            <a:r>
              <a:rPr lang="cs-CZ" dirty="0"/>
              <a:t>registry</a:t>
            </a:r>
          </a:p>
          <a:p>
            <a:pPr marL="173736" indent="-173736">
              <a:spcAft>
                <a:spcPts val="1600"/>
              </a:spcAft>
              <a:buFont typeface="Wingdings" panose="05000000000000000000" pitchFamily="2" charset="2"/>
              <a:buChar char="v"/>
            </a:pPr>
            <a:r>
              <a:rPr lang="cs-CZ" dirty="0"/>
              <a:t>These are </a:t>
            </a:r>
            <a:r>
              <a:rPr lang="cs-CZ" dirty="0" err="1"/>
              <a:t>later</a:t>
            </a:r>
            <a:r>
              <a:rPr lang="cs-CZ" dirty="0"/>
              <a:t> on </a:t>
            </a:r>
            <a:r>
              <a:rPr lang="cs-CZ" dirty="0" err="1"/>
              <a:t>referenced</a:t>
            </a:r>
            <a:r>
              <a:rPr lang="cs-CZ" dirty="0"/>
              <a:t> by </a:t>
            </a:r>
            <a:r>
              <a:rPr lang="cs-CZ" dirty="0" err="1"/>
              <a:t>our</a:t>
            </a:r>
            <a:r>
              <a:rPr lang="cs-CZ" dirty="0"/>
              <a:t> </a:t>
            </a:r>
            <a:r>
              <a:rPr lang="cs-CZ" b="1" dirty="0"/>
              <a:t>Atlas </a:t>
            </a:r>
            <a:r>
              <a:rPr lang="cs-CZ" b="1" dirty="0" err="1"/>
              <a:t>adopters</a:t>
            </a:r>
            <a:r>
              <a:rPr lang="cs-CZ" b="1" dirty="0"/>
              <a:t> </a:t>
            </a:r>
            <a:r>
              <a:rPr lang="cs-CZ" dirty="0"/>
              <a:t>in </a:t>
            </a:r>
            <a:r>
              <a:rPr lang="cs-CZ" dirty="0" err="1"/>
              <a:t>their</a:t>
            </a:r>
            <a:r>
              <a:rPr lang="cs-CZ" dirty="0"/>
              <a:t> </a:t>
            </a:r>
            <a:r>
              <a:rPr lang="cs-CZ" dirty="0" err="1"/>
              <a:t>own</a:t>
            </a:r>
            <a:r>
              <a:rPr lang="cs-CZ" dirty="0"/>
              <a:t> </a:t>
            </a:r>
            <a:r>
              <a:rPr lang="cs-CZ" dirty="0" err="1"/>
              <a:t>project</a:t>
            </a:r>
            <a:endParaRPr lang="cs-CZ" dirty="0"/>
          </a:p>
          <a:p>
            <a:pPr marL="173736" indent="-173736">
              <a:spcAft>
                <a:spcPts val="1600"/>
              </a:spcAft>
              <a:buFont typeface="Wingdings" panose="05000000000000000000" pitchFamily="2" charset="2"/>
              <a:buChar char="v"/>
            </a:pPr>
            <a:r>
              <a:rPr lang="cs-CZ" dirty="0" err="1"/>
              <a:t>This</a:t>
            </a:r>
            <a:r>
              <a:rPr lang="cs-CZ" dirty="0"/>
              <a:t> </a:t>
            </a:r>
            <a:r>
              <a:rPr lang="cs-CZ" dirty="0" err="1"/>
              <a:t>way</a:t>
            </a:r>
            <a:r>
              <a:rPr lang="cs-CZ" dirty="0"/>
              <a:t>, </a:t>
            </a:r>
            <a:r>
              <a:rPr lang="cs-CZ" dirty="0" err="1"/>
              <a:t>we</a:t>
            </a:r>
            <a:r>
              <a:rPr lang="cs-CZ" dirty="0"/>
              <a:t> </a:t>
            </a:r>
            <a:r>
              <a:rPr lang="cs-CZ" dirty="0" err="1"/>
              <a:t>can</a:t>
            </a:r>
            <a:r>
              <a:rPr lang="cs-CZ" dirty="0"/>
              <a:t> </a:t>
            </a:r>
            <a:r>
              <a:rPr lang="cs-CZ" dirty="0" err="1"/>
              <a:t>keep</a:t>
            </a:r>
            <a:r>
              <a:rPr lang="cs-CZ" dirty="0"/>
              <a:t> track </a:t>
            </a:r>
            <a:r>
              <a:rPr lang="cs-CZ" dirty="0" err="1"/>
              <a:t>of</a:t>
            </a:r>
            <a:r>
              <a:rPr lang="cs-CZ" dirty="0"/>
              <a:t> </a:t>
            </a:r>
            <a:r>
              <a:rPr lang="cs-CZ" dirty="0" err="1"/>
              <a:t>versioning</a:t>
            </a:r>
            <a:r>
              <a:rPr lang="cs-CZ" dirty="0"/>
              <a:t> and </a:t>
            </a:r>
            <a:r>
              <a:rPr lang="cs-CZ" dirty="0" err="1"/>
              <a:t>release</a:t>
            </a:r>
            <a:r>
              <a:rPr lang="cs-CZ" dirty="0"/>
              <a:t> management</a:t>
            </a:r>
          </a:p>
          <a:p>
            <a:pPr marL="173736" indent="-173736">
              <a:spcAft>
                <a:spcPts val="1600"/>
              </a:spcAft>
              <a:buFont typeface="Wingdings" panose="05000000000000000000" pitchFamily="2" charset="2"/>
              <a:buChar char="v"/>
            </a:pPr>
            <a:r>
              <a:rPr lang="cs-CZ" dirty="0"/>
              <a:t>Atlas </a:t>
            </a:r>
            <a:r>
              <a:rPr lang="cs-CZ" dirty="0" err="1"/>
              <a:t>adopters</a:t>
            </a:r>
            <a:r>
              <a:rPr lang="cs-CZ" dirty="0"/>
              <a:t> </a:t>
            </a:r>
            <a:r>
              <a:rPr lang="cs-CZ" dirty="0" err="1"/>
              <a:t>can</a:t>
            </a:r>
            <a:r>
              <a:rPr lang="cs-CZ" dirty="0"/>
              <a:t> </a:t>
            </a:r>
            <a:r>
              <a:rPr lang="cs-CZ" dirty="0" err="1"/>
              <a:t>easily</a:t>
            </a:r>
            <a:r>
              <a:rPr lang="cs-CZ" dirty="0"/>
              <a:t> </a:t>
            </a:r>
            <a:r>
              <a:rPr lang="cs-CZ" dirty="0" err="1"/>
              <a:t>bump</a:t>
            </a:r>
            <a:r>
              <a:rPr lang="cs-CZ" dirty="0"/>
              <a:t> </a:t>
            </a:r>
            <a:r>
              <a:rPr lang="cs-CZ" dirty="0" err="1"/>
              <a:t>the</a:t>
            </a:r>
            <a:r>
              <a:rPr lang="cs-CZ" dirty="0"/>
              <a:t> </a:t>
            </a:r>
            <a:r>
              <a:rPr lang="cs-CZ" dirty="0" err="1"/>
              <a:t>version</a:t>
            </a:r>
            <a:endParaRPr lang="cs-CZ" dirty="0"/>
          </a:p>
          <a:p>
            <a:pPr marL="173736" indent="-173736">
              <a:spcAft>
                <a:spcPts val="1600"/>
              </a:spcAft>
              <a:buFont typeface="Wingdings" panose="05000000000000000000" pitchFamily="2" charset="2"/>
              <a:buChar char="v"/>
            </a:pPr>
            <a:r>
              <a:rPr lang="cs-CZ" dirty="0"/>
              <a:t>GHA and </a:t>
            </a:r>
            <a:r>
              <a:rPr lang="cs-CZ" dirty="0" err="1"/>
              <a:t>Octopus</a:t>
            </a:r>
            <a:r>
              <a:rPr lang="cs-CZ" dirty="0"/>
              <a:t>, more </a:t>
            </a:r>
            <a:r>
              <a:rPr lang="cs-CZ" dirty="0" err="1"/>
              <a:t>tools</a:t>
            </a:r>
            <a:r>
              <a:rPr lang="cs-CZ" dirty="0"/>
              <a:t> (</a:t>
            </a:r>
            <a:r>
              <a:rPr lang="cs-CZ" dirty="0" err="1"/>
              <a:t>messy</a:t>
            </a:r>
            <a:r>
              <a:rPr lang="cs-CZ" dirty="0"/>
              <a:t>)</a:t>
            </a:r>
            <a:endParaRPr lang="en-US" dirty="0"/>
          </a:p>
        </p:txBody>
      </p:sp>
    </p:spTree>
    <p:extLst>
      <p:ext uri="{BB962C8B-B14F-4D97-AF65-F5344CB8AC3E}">
        <p14:creationId xmlns:p14="http://schemas.microsoft.com/office/powerpoint/2010/main" val="392114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9_6FF7231F.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D_F2F80059.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10_8595DDD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78FD7A57.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6_22DE329C.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4_71AABE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D31B58A2.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18/10/relationships/comments" Target="../comments/modernComment_107_407A32FD.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044200" y="522218"/>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r>
              <a:rPr lang="cs-CZ" sz="2400" b="0" dirty="0" err="1">
                <a:latin typeface="Montserrat ExtraLight"/>
                <a:ea typeface="Montserrat ExtraLight"/>
                <a:cs typeface="Montserrat ExtraLight"/>
                <a:sym typeface="Montserrat ExtraLight"/>
              </a:rPr>
              <a:t>Infrastructure</a:t>
            </a:r>
            <a:r>
              <a:rPr lang="cs-CZ" sz="2400" b="0" dirty="0">
                <a:latin typeface="Montserrat ExtraLight"/>
                <a:ea typeface="Montserrat ExtraLight"/>
                <a:cs typeface="Montserrat ExtraLight"/>
                <a:sym typeface="Montserrat ExtraLight"/>
              </a:rPr>
              <a:t> SDK done </a:t>
            </a:r>
            <a:r>
              <a:rPr lang="cs-CZ" sz="2400" b="0" dirty="0" err="1">
                <a:latin typeface="Montserrat ExtraLight"/>
                <a:ea typeface="Montserrat ExtraLight"/>
                <a:cs typeface="Montserrat ExtraLight"/>
                <a:sym typeface="Montserrat ExtraLight"/>
              </a:rPr>
              <a:t>right</a:t>
            </a:r>
            <a:endParaRPr sz="2400" dirty="0">
              <a:latin typeface="Montserrat ExtraLight" panose="00000300000000000000" pitchFamily="2" charset="0"/>
            </a:endParaRPr>
          </a:p>
        </p:txBody>
      </p:sp>
      <p:sp>
        <p:nvSpPr>
          <p:cNvPr id="163" name="Google Shape;163;p38"/>
          <p:cNvSpPr txBox="1">
            <a:spLocks noGrp="1"/>
          </p:cNvSpPr>
          <p:nvPr>
            <p:ph type="subTitle" idx="1"/>
          </p:nvPr>
        </p:nvSpPr>
        <p:spPr>
          <a:xfrm>
            <a:off x="1948451" y="2488308"/>
            <a:ext cx="5055600" cy="464700"/>
          </a:xfrm>
          <a:prstGeom prst="rect">
            <a:avLst/>
          </a:prstGeom>
        </p:spPr>
        <p:txBody>
          <a:bodyPr spcFirstLastPara="1" wrap="square" lIns="91425" tIns="91425" rIns="91425" bIns="91425" anchor="t" anchorCtr="0">
            <a:noAutofit/>
          </a:bodyPr>
          <a:lstStyle/>
          <a:p>
            <a:r>
              <a:rPr lang="en-US" dirty="0"/>
              <a:t>"We do not do it because it's easy.</a:t>
            </a:r>
          </a:p>
          <a:p>
            <a:r>
              <a:rPr lang="en-US" dirty="0"/>
              <a:t>We do it because we thought it would be easy</a:t>
            </a:r>
            <a:r>
              <a:rPr lang="cs-CZ" dirty="0"/>
              <a:t>.</a:t>
            </a:r>
            <a:r>
              <a:rPr lang="en-US" dirty="0"/>
              <a:t>"</a:t>
            </a:r>
          </a:p>
        </p:txBody>
      </p:sp>
      <p:sp>
        <p:nvSpPr>
          <p:cNvPr id="164" name="Google Shape;164;p38"/>
          <p:cNvSpPr txBox="1">
            <a:spLocks noGrp="1"/>
          </p:cNvSpPr>
          <p:nvPr>
            <p:ph type="ctrTitle"/>
          </p:nvPr>
        </p:nvSpPr>
        <p:spPr>
          <a:xfrm>
            <a:off x="2809950" y="1786927"/>
            <a:ext cx="3260700" cy="464700"/>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cs-CZ" sz="2200" b="0" dirty="0" err="1">
                <a:latin typeface="Montserrat ExtraLight"/>
                <a:ea typeface="Montserrat ExtraLight"/>
                <a:cs typeface="Montserrat ExtraLight"/>
                <a:sym typeface="Montserrat ExtraLight"/>
              </a:rPr>
              <a:t>Our</a:t>
            </a:r>
            <a:r>
              <a:rPr lang="cs-CZ" sz="2200" b="0" dirty="0">
                <a:latin typeface="Montserrat ExtraLight"/>
                <a:ea typeface="Montserrat ExtraLight"/>
                <a:cs typeface="Montserrat ExtraLight"/>
                <a:sym typeface="Montserrat ExtraLight"/>
              </a:rPr>
              <a:t> </a:t>
            </a:r>
            <a:r>
              <a:rPr lang="cs-CZ" sz="2200" b="0" dirty="0" err="1">
                <a:latin typeface="Montserrat ExtraLight"/>
                <a:ea typeface="Montserrat ExtraLight"/>
                <a:cs typeface="Montserrat ExtraLight"/>
                <a:sym typeface="Montserrat ExtraLight"/>
              </a:rPr>
              <a:t>journey</a:t>
            </a:r>
            <a:r>
              <a:rPr lang="cs-CZ" sz="2200" b="0" dirty="0">
                <a:latin typeface="Montserrat ExtraLight"/>
                <a:ea typeface="Montserrat ExtraLight"/>
                <a:cs typeface="Montserrat ExtraLight"/>
                <a:sym typeface="Montserrat ExtraLight"/>
              </a:rPr>
              <a:t> </a:t>
            </a:r>
            <a:r>
              <a:rPr lang="cs-CZ" sz="2200" b="0" dirty="0" err="1">
                <a:latin typeface="Montserrat ExtraLight"/>
                <a:ea typeface="Montserrat ExtraLight"/>
                <a:cs typeface="Montserrat ExtraLight"/>
                <a:sym typeface="Montserrat ExtraLight"/>
              </a:rPr>
              <a:t>with</a:t>
            </a:r>
            <a:r>
              <a:rPr lang="cs-CZ" sz="2200" b="0" dirty="0">
                <a:latin typeface="Montserrat ExtraLight"/>
                <a:ea typeface="Montserrat ExtraLight"/>
                <a:cs typeface="Montserrat ExtraLight"/>
                <a:sym typeface="Montserrat ExtraLight"/>
              </a:rPr>
              <a:t> </a:t>
            </a:r>
            <a:r>
              <a:rPr lang="cs-CZ" sz="2200" b="0" dirty="0" err="1">
                <a:latin typeface="Montserrat ExtraLight"/>
                <a:ea typeface="Montserrat ExtraLight"/>
                <a:cs typeface="Montserrat ExtraLight"/>
                <a:sym typeface="Montserrat ExtraLight"/>
              </a:rPr>
              <a:t>Pulumi</a:t>
            </a:r>
            <a:endParaRPr sz="22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025288" y="1317895"/>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3" name="Picture 2" descr="A person wearing glasses and a black shirt&#10;&#10;Description automatically generated">
            <a:extLst>
              <a:ext uri="{FF2B5EF4-FFF2-40B4-BE49-F238E27FC236}">
                <a16:creationId xmlns:a16="http://schemas.microsoft.com/office/drawing/2014/main" id="{5EF8D7F2-83F2-7669-C704-1973039F1B85}"/>
              </a:ext>
            </a:extLst>
          </p:cNvPr>
          <p:cNvPicPr>
            <a:picLocks noChangeAspect="1"/>
          </p:cNvPicPr>
          <p:nvPr/>
        </p:nvPicPr>
        <p:blipFill>
          <a:blip r:embed="rId4"/>
          <a:stretch>
            <a:fillRect/>
          </a:stretch>
        </p:blipFill>
        <p:spPr>
          <a:xfrm>
            <a:off x="3382277" y="3864356"/>
            <a:ext cx="1024511" cy="1024511"/>
          </a:xfrm>
          <a:prstGeom prst="rect">
            <a:avLst/>
          </a:prstGeom>
        </p:spPr>
      </p:pic>
      <p:sp>
        <p:nvSpPr>
          <p:cNvPr id="6" name="TextBox 5">
            <a:extLst>
              <a:ext uri="{FF2B5EF4-FFF2-40B4-BE49-F238E27FC236}">
                <a16:creationId xmlns:a16="http://schemas.microsoft.com/office/drawing/2014/main" id="{98591AC0-244B-9D47-3930-5D45EE723C8E}"/>
              </a:ext>
            </a:extLst>
          </p:cNvPr>
          <p:cNvSpPr txBox="1"/>
          <p:nvPr/>
        </p:nvSpPr>
        <p:spPr>
          <a:xfrm>
            <a:off x="4572000" y="3988044"/>
            <a:ext cx="2185463" cy="777136"/>
          </a:xfrm>
          <a:prstGeom prst="rect">
            <a:avLst/>
          </a:prstGeom>
          <a:noFill/>
        </p:spPr>
        <p:txBody>
          <a:bodyPr wrap="square">
            <a:spAutoFit/>
          </a:bodyPr>
          <a:lstStyle/>
          <a:p>
            <a:pPr algn="ctr">
              <a:spcAft>
                <a:spcPts val="600"/>
              </a:spcAft>
            </a:pPr>
            <a:r>
              <a:rPr lang="cs-CZ" sz="1150" dirty="0">
                <a:solidFill>
                  <a:schemeClr val="bg1"/>
                </a:solidFill>
                <a:latin typeface="Montserrat" panose="00000500000000000000" pitchFamily="2" charset="0"/>
              </a:rPr>
              <a:t>Pavel Vařenka</a:t>
            </a:r>
          </a:p>
          <a:p>
            <a:pPr algn="ctr">
              <a:spcAft>
                <a:spcPts val="600"/>
              </a:spcAft>
            </a:pPr>
            <a:r>
              <a:rPr lang="cs-CZ" sz="1150" dirty="0">
                <a:solidFill>
                  <a:schemeClr val="bg1"/>
                </a:solidFill>
                <a:latin typeface="Montserrat" panose="00000500000000000000" pitchFamily="2" charset="0"/>
              </a:rPr>
              <a:t>Senior </a:t>
            </a:r>
            <a:r>
              <a:rPr lang="cs-CZ" sz="1150" dirty="0" err="1">
                <a:solidFill>
                  <a:schemeClr val="bg1"/>
                </a:solidFill>
                <a:latin typeface="Montserrat" panose="00000500000000000000" pitchFamily="2" charset="0"/>
              </a:rPr>
              <a:t>DevOps</a:t>
            </a:r>
            <a:r>
              <a:rPr lang="cs-CZ" sz="1150" dirty="0">
                <a:solidFill>
                  <a:schemeClr val="bg1"/>
                </a:solidFill>
                <a:latin typeface="Montserrat" panose="00000500000000000000" pitchFamily="2" charset="0"/>
              </a:rPr>
              <a:t> </a:t>
            </a:r>
            <a:r>
              <a:rPr lang="cs-CZ" sz="1150" dirty="0" err="1">
                <a:solidFill>
                  <a:schemeClr val="bg1"/>
                </a:solidFill>
                <a:latin typeface="Montserrat" panose="00000500000000000000" pitchFamily="2" charset="0"/>
              </a:rPr>
              <a:t>Engineer</a:t>
            </a:r>
            <a:endParaRPr lang="cs-CZ" sz="1150" dirty="0">
              <a:solidFill>
                <a:schemeClr val="bg1"/>
              </a:solidFill>
              <a:latin typeface="Montserrat" panose="00000500000000000000" pitchFamily="2" charset="0"/>
            </a:endParaRPr>
          </a:p>
          <a:p>
            <a:pPr algn="ctr">
              <a:spcAft>
                <a:spcPts val="600"/>
              </a:spcAft>
            </a:pPr>
            <a:r>
              <a:rPr lang="cs-CZ" sz="1150" i="1" dirty="0">
                <a:solidFill>
                  <a:schemeClr val="bg1"/>
                </a:solidFill>
                <a:latin typeface="Montserrat" panose="00000500000000000000" pitchFamily="2" charset="0"/>
              </a:rPr>
              <a:t>@Mews</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sunglasses&#10;&#10;Description automatically generated">
            <a:extLst>
              <a:ext uri="{FF2B5EF4-FFF2-40B4-BE49-F238E27FC236}">
                <a16:creationId xmlns:a16="http://schemas.microsoft.com/office/drawing/2014/main" id="{2B838A41-D1BF-E04F-8AFC-B171C6925EC5}"/>
              </a:ext>
            </a:extLst>
          </p:cNvPr>
          <p:cNvPicPr>
            <a:picLocks noChangeAspect="1"/>
          </p:cNvPicPr>
          <p:nvPr/>
        </p:nvPicPr>
        <p:blipFill>
          <a:blip r:embed="rId2"/>
          <a:stretch>
            <a:fillRect/>
          </a:stretch>
        </p:blipFill>
        <p:spPr>
          <a:xfrm>
            <a:off x="1783518" y="1125047"/>
            <a:ext cx="5263738" cy="3181973"/>
          </a:xfrm>
          <a:prstGeom prst="rect">
            <a:avLst/>
          </a:prstGeom>
        </p:spPr>
      </p:pic>
    </p:spTree>
    <p:extLst>
      <p:ext uri="{BB962C8B-B14F-4D97-AF65-F5344CB8AC3E}">
        <p14:creationId xmlns:p14="http://schemas.microsoft.com/office/powerpoint/2010/main" val="279388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9F22-48F3-3BB2-8E2B-10E95461DEAF}"/>
              </a:ext>
            </a:extLst>
          </p:cNvPr>
          <p:cNvSpPr>
            <a:spLocks noGrp="1"/>
          </p:cNvSpPr>
          <p:nvPr>
            <p:ph type="title"/>
          </p:nvPr>
        </p:nvSpPr>
        <p:spPr>
          <a:xfrm>
            <a:off x="967493" y="384033"/>
            <a:ext cx="3014237" cy="623631"/>
          </a:xfrm>
        </p:spPr>
        <p:txBody>
          <a:bodyPr/>
          <a:lstStyle/>
          <a:p>
            <a:r>
              <a:rPr lang="cs-CZ" sz="2000" b="1" dirty="0" err="1"/>
              <a:t>Infrastructure</a:t>
            </a:r>
            <a:r>
              <a:rPr lang="cs-CZ" sz="2000" b="1" dirty="0"/>
              <a:t> SDK</a:t>
            </a:r>
            <a:endParaRPr lang="en-US" sz="2000" dirty="0"/>
          </a:p>
        </p:txBody>
      </p:sp>
      <p:sp>
        <p:nvSpPr>
          <p:cNvPr id="3" name="Text Placeholder 2">
            <a:extLst>
              <a:ext uri="{FF2B5EF4-FFF2-40B4-BE49-F238E27FC236}">
                <a16:creationId xmlns:a16="http://schemas.microsoft.com/office/drawing/2014/main" id="{B504079F-18AD-1782-8FB2-6DB9FDE4C517}"/>
              </a:ext>
            </a:extLst>
          </p:cNvPr>
          <p:cNvSpPr>
            <a:spLocks noGrp="1"/>
          </p:cNvSpPr>
          <p:nvPr>
            <p:ph type="body" idx="1"/>
          </p:nvPr>
        </p:nvSpPr>
        <p:spPr>
          <a:xfrm>
            <a:off x="967493" y="1772496"/>
            <a:ext cx="3147307" cy="3426509"/>
          </a:xfrm>
        </p:spPr>
        <p:txBody>
          <a:bodyPr/>
          <a:lstStyle/>
          <a:p>
            <a:pPr marL="171450" indent="-171450">
              <a:spcAft>
                <a:spcPts val="1600"/>
              </a:spcAft>
              <a:buFont typeface="Wingdings" panose="05000000000000000000" pitchFamily="2" charset="2"/>
              <a:buChar char="v"/>
            </a:pPr>
            <a:r>
              <a:rPr lang="cs-CZ" sz="1600" dirty="0" err="1"/>
              <a:t>Unification</a:t>
            </a:r>
            <a:r>
              <a:rPr lang="cs-CZ" sz="1600" dirty="0"/>
              <a:t> and </a:t>
            </a:r>
            <a:r>
              <a:rPr lang="cs-CZ" sz="1600" dirty="0" err="1"/>
              <a:t>baking</a:t>
            </a:r>
            <a:r>
              <a:rPr lang="cs-CZ" sz="1600" dirty="0"/>
              <a:t> in </a:t>
            </a:r>
            <a:r>
              <a:rPr lang="cs-CZ" sz="1600" dirty="0" err="1"/>
              <a:t>best</a:t>
            </a:r>
            <a:r>
              <a:rPr lang="cs-CZ" sz="1600" dirty="0"/>
              <a:t> </a:t>
            </a:r>
            <a:r>
              <a:rPr lang="cs-CZ" sz="1600" dirty="0" err="1"/>
              <a:t>practices</a:t>
            </a:r>
            <a:r>
              <a:rPr lang="cs-CZ" sz="1600" dirty="0"/>
              <a:t> – </a:t>
            </a:r>
            <a:r>
              <a:rPr lang="cs-CZ" sz="1600" b="1" dirty="0" err="1"/>
              <a:t>building</a:t>
            </a:r>
            <a:r>
              <a:rPr lang="cs-CZ" sz="1600" b="1" dirty="0"/>
              <a:t> </a:t>
            </a:r>
            <a:r>
              <a:rPr lang="cs-CZ" sz="1600" b="1" dirty="0" err="1"/>
              <a:t>blocks</a:t>
            </a:r>
            <a:endParaRPr lang="cs-CZ" sz="1600" b="1" dirty="0"/>
          </a:p>
          <a:p>
            <a:pPr marL="171450" indent="-171450">
              <a:spcAft>
                <a:spcPts val="1600"/>
              </a:spcAft>
              <a:buFont typeface="Wingdings" panose="05000000000000000000" pitchFamily="2" charset="2"/>
              <a:buChar char="v"/>
            </a:pPr>
            <a:r>
              <a:rPr lang="cs-CZ" sz="1600" dirty="0" err="1"/>
              <a:t>One</a:t>
            </a:r>
            <a:r>
              <a:rPr lang="cs-CZ" sz="1600" dirty="0"/>
              <a:t> </a:t>
            </a:r>
            <a:r>
              <a:rPr lang="cs-CZ" sz="1600" dirty="0" err="1"/>
              <a:t>pattern</a:t>
            </a:r>
            <a:r>
              <a:rPr lang="cs-CZ" sz="1600" dirty="0"/>
              <a:t> to rule </a:t>
            </a:r>
            <a:r>
              <a:rPr lang="cs-CZ" sz="1600" dirty="0" err="1"/>
              <a:t>them</a:t>
            </a:r>
            <a:r>
              <a:rPr lang="cs-CZ" sz="1600" dirty="0"/>
              <a:t> </a:t>
            </a:r>
            <a:r>
              <a:rPr lang="cs-CZ" sz="1600" dirty="0" err="1"/>
              <a:t>all</a:t>
            </a:r>
            <a:endParaRPr lang="cs-CZ" sz="1600" dirty="0"/>
          </a:p>
          <a:p>
            <a:pPr marL="171450" indent="-171450">
              <a:spcAft>
                <a:spcPts val="1600"/>
              </a:spcAft>
              <a:buFont typeface="Wingdings" panose="05000000000000000000" pitchFamily="2" charset="2"/>
              <a:buChar char="v"/>
            </a:pPr>
            <a:r>
              <a:rPr lang="cs-CZ" sz="1600" dirty="0" err="1"/>
              <a:t>Untangling</a:t>
            </a:r>
            <a:r>
              <a:rPr lang="cs-CZ" sz="1600" dirty="0"/>
              <a:t> a </a:t>
            </a:r>
            <a:r>
              <a:rPr lang="cs-CZ" sz="1600" dirty="0" err="1"/>
              <a:t>tangled</a:t>
            </a:r>
            <a:r>
              <a:rPr lang="cs-CZ" sz="1600" dirty="0"/>
              <a:t> </a:t>
            </a:r>
            <a:r>
              <a:rPr lang="cs-CZ" sz="1600" dirty="0" err="1"/>
              <a:t>mess</a:t>
            </a:r>
            <a:endParaRPr lang="cs-CZ" sz="1600" dirty="0"/>
          </a:p>
          <a:p>
            <a:pPr marL="171450" indent="-171450">
              <a:spcAft>
                <a:spcPts val="1600"/>
              </a:spcAft>
              <a:buFont typeface="Wingdings" panose="05000000000000000000" pitchFamily="2" charset="2"/>
              <a:buChar char="v"/>
            </a:pPr>
            <a:r>
              <a:rPr lang="cs-CZ" sz="1600" dirty="0" err="1"/>
              <a:t>The</a:t>
            </a:r>
            <a:r>
              <a:rPr lang="cs-CZ" sz="1600" dirty="0"/>
              <a:t> </a:t>
            </a:r>
            <a:r>
              <a:rPr lang="cs-CZ" sz="1600" dirty="0" err="1"/>
              <a:t>ebb</a:t>
            </a:r>
            <a:r>
              <a:rPr lang="cs-CZ" sz="1600" dirty="0"/>
              <a:t> and </a:t>
            </a:r>
            <a:r>
              <a:rPr lang="cs-CZ" sz="1600" dirty="0" err="1"/>
              <a:t>flow</a:t>
            </a:r>
            <a:r>
              <a:rPr lang="cs-CZ" sz="1600" dirty="0"/>
              <a:t> </a:t>
            </a:r>
            <a:r>
              <a:rPr lang="cs-CZ" sz="1600" dirty="0" err="1"/>
              <a:t>of</a:t>
            </a:r>
            <a:r>
              <a:rPr lang="cs-CZ" sz="1600" dirty="0"/>
              <a:t> </a:t>
            </a:r>
            <a:r>
              <a:rPr lang="cs-CZ" sz="1600" dirty="0" err="1"/>
              <a:t>shared</a:t>
            </a:r>
            <a:r>
              <a:rPr lang="cs-CZ" sz="1600" dirty="0"/>
              <a:t> </a:t>
            </a:r>
            <a:r>
              <a:rPr lang="cs-CZ" sz="1600" dirty="0" err="1"/>
              <a:t>ownership</a:t>
            </a:r>
            <a:endParaRPr lang="cs-CZ" sz="1600" dirty="0"/>
          </a:p>
          <a:p>
            <a:pPr marL="171450" indent="-171450">
              <a:spcAft>
                <a:spcPts val="1600"/>
              </a:spcAft>
              <a:buFont typeface="Wingdings" panose="05000000000000000000" pitchFamily="2" charset="2"/>
              <a:buChar char="v"/>
            </a:pPr>
            <a:endParaRPr lang="cs-CZ" sz="1600" b="1" dirty="0"/>
          </a:p>
        </p:txBody>
      </p:sp>
      <p:cxnSp>
        <p:nvCxnSpPr>
          <p:cNvPr id="4" name="Google Shape;172;p39">
            <a:extLst>
              <a:ext uri="{FF2B5EF4-FFF2-40B4-BE49-F238E27FC236}">
                <a16:creationId xmlns:a16="http://schemas.microsoft.com/office/drawing/2014/main" id="{36F61146-CED8-4F72-9035-2DBC17BE6BB8}"/>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Picture 5">
            <a:extLst>
              <a:ext uri="{FF2B5EF4-FFF2-40B4-BE49-F238E27FC236}">
                <a16:creationId xmlns:a16="http://schemas.microsoft.com/office/drawing/2014/main" id="{3B3BFA93-0F56-AFD5-321B-CC2527BCA4D5}"/>
              </a:ext>
            </a:extLst>
          </p:cNvPr>
          <p:cNvPicPr>
            <a:picLocks noChangeAspect="1"/>
          </p:cNvPicPr>
          <p:nvPr/>
        </p:nvPicPr>
        <p:blipFill>
          <a:blip r:embed="rId4"/>
          <a:stretch>
            <a:fillRect/>
          </a:stretch>
        </p:blipFill>
        <p:spPr>
          <a:xfrm>
            <a:off x="5779275" y="1219200"/>
            <a:ext cx="2864553" cy="3659811"/>
          </a:xfrm>
          <a:prstGeom prst="rect">
            <a:avLst/>
          </a:prstGeom>
        </p:spPr>
      </p:pic>
    </p:spTree>
    <p:extLst>
      <p:ext uri="{BB962C8B-B14F-4D97-AF65-F5344CB8AC3E}">
        <p14:creationId xmlns:p14="http://schemas.microsoft.com/office/powerpoint/2010/main" val="187846735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76F28-1FCF-91EC-D198-9F3E15BEF377}"/>
              </a:ext>
            </a:extLst>
          </p:cNvPr>
          <p:cNvSpPr>
            <a:spLocks noGrp="1"/>
          </p:cNvSpPr>
          <p:nvPr>
            <p:ph type="body" idx="1"/>
          </p:nvPr>
        </p:nvSpPr>
        <p:spPr>
          <a:xfrm>
            <a:off x="1026200" y="1564680"/>
            <a:ext cx="3014237" cy="3039900"/>
          </a:xfrm>
        </p:spPr>
        <p:txBody>
          <a:bodyPr/>
          <a:lstStyle/>
          <a:p>
            <a:pPr marL="173736" indent="-173736">
              <a:spcAft>
                <a:spcPts val="1600"/>
              </a:spcAft>
              <a:buFont typeface="Wingdings" panose="05000000000000000000" pitchFamily="2" charset="2"/>
              <a:buChar char="v"/>
            </a:pPr>
            <a:r>
              <a:rPr lang="cs-CZ" sz="1600" b="1" dirty="0" err="1"/>
              <a:t>Monorepo</a:t>
            </a:r>
            <a:r>
              <a:rPr lang="cs-CZ" sz="1600" dirty="0"/>
              <a:t> as a </a:t>
            </a:r>
            <a:r>
              <a:rPr lang="cs-CZ" sz="1600" dirty="0" err="1"/>
              <a:t>gateway</a:t>
            </a:r>
            <a:r>
              <a:rPr lang="cs-CZ" sz="1600" dirty="0"/>
              <a:t> to </a:t>
            </a:r>
            <a:r>
              <a:rPr lang="cs-CZ" sz="1600" dirty="0" err="1"/>
              <a:t>our</a:t>
            </a:r>
            <a:r>
              <a:rPr lang="cs-CZ" sz="1600" dirty="0"/>
              <a:t> </a:t>
            </a:r>
            <a:r>
              <a:rPr lang="cs-CZ" sz="1600" dirty="0" err="1"/>
              <a:t>infrastructure</a:t>
            </a:r>
            <a:endParaRPr lang="cs-CZ" sz="1600" dirty="0"/>
          </a:p>
          <a:p>
            <a:pPr marL="173736" indent="-173736">
              <a:spcAft>
                <a:spcPts val="1600"/>
              </a:spcAft>
              <a:buFont typeface="Wingdings" panose="05000000000000000000" pitchFamily="2" charset="2"/>
              <a:buChar char="v"/>
            </a:pPr>
            <a:r>
              <a:rPr lang="cs-CZ" sz="1600" i="1" dirty="0" err="1"/>
              <a:t>Monolith</a:t>
            </a:r>
            <a:r>
              <a:rPr lang="cs-CZ" sz="1600" dirty="0"/>
              <a:t> x </a:t>
            </a:r>
            <a:r>
              <a:rPr lang="cs-CZ" sz="1600" i="1" dirty="0"/>
              <a:t>SDK</a:t>
            </a:r>
            <a:r>
              <a:rPr lang="cs-CZ" sz="1600" dirty="0"/>
              <a:t> management</a:t>
            </a:r>
          </a:p>
          <a:p>
            <a:pPr marL="173736" indent="-173736">
              <a:spcAft>
                <a:spcPts val="1600"/>
              </a:spcAft>
              <a:buFont typeface="Wingdings" panose="05000000000000000000" pitchFamily="2" charset="2"/>
              <a:buChar char="v"/>
            </a:pPr>
            <a:r>
              <a:rPr lang="cs-CZ" sz="1600" dirty="0" err="1"/>
              <a:t>Abstractions</a:t>
            </a:r>
            <a:r>
              <a:rPr lang="cs-CZ" sz="1600" dirty="0"/>
              <a:t> </a:t>
            </a:r>
            <a:r>
              <a:rPr lang="cs-CZ" sz="1600" dirty="0" err="1"/>
              <a:t>everywhere</a:t>
            </a:r>
            <a:endParaRPr lang="cs-CZ" sz="1600" dirty="0"/>
          </a:p>
          <a:p>
            <a:pPr marL="173736" indent="-173736">
              <a:spcAft>
                <a:spcPts val="1600"/>
              </a:spcAft>
              <a:buFont typeface="Wingdings" panose="05000000000000000000" pitchFamily="2" charset="2"/>
              <a:buChar char="v"/>
            </a:pPr>
            <a:r>
              <a:rPr lang="cs-CZ" sz="1600" dirty="0" err="1"/>
              <a:t>Choose</a:t>
            </a:r>
            <a:r>
              <a:rPr lang="cs-CZ" sz="1600" dirty="0"/>
              <a:t> </a:t>
            </a:r>
            <a:r>
              <a:rPr lang="cs-CZ" sz="1600" b="1" dirty="0"/>
              <a:t>CI/CD </a:t>
            </a:r>
            <a:r>
              <a:rPr lang="cs-CZ" sz="1600" dirty="0" err="1"/>
              <a:t>tools</a:t>
            </a:r>
            <a:r>
              <a:rPr lang="cs-CZ" sz="1600" dirty="0"/>
              <a:t> </a:t>
            </a:r>
            <a:r>
              <a:rPr lang="cs-CZ" sz="1600" dirty="0" err="1"/>
              <a:t>wisely</a:t>
            </a:r>
            <a:endParaRPr lang="cs-CZ" sz="1600" dirty="0"/>
          </a:p>
          <a:p>
            <a:pPr marL="0" indent="0">
              <a:spcAft>
                <a:spcPts val="1600"/>
              </a:spcAft>
              <a:buNone/>
            </a:pPr>
            <a:endParaRPr lang="cs-CZ" dirty="0"/>
          </a:p>
          <a:p>
            <a:pPr marL="173736" indent="-173736">
              <a:spcAft>
                <a:spcPts val="100"/>
              </a:spcAft>
              <a:buFont typeface="Wingdings" panose="05000000000000000000" pitchFamily="2" charset="2"/>
              <a:buChar char="v"/>
            </a:pPr>
            <a:endParaRPr lang="cs-CZ" dirty="0"/>
          </a:p>
          <a:p>
            <a:endParaRPr lang="en-US" dirty="0"/>
          </a:p>
        </p:txBody>
      </p:sp>
      <p:sp>
        <p:nvSpPr>
          <p:cNvPr id="4" name="Title 1">
            <a:extLst>
              <a:ext uri="{FF2B5EF4-FFF2-40B4-BE49-F238E27FC236}">
                <a16:creationId xmlns:a16="http://schemas.microsoft.com/office/drawing/2014/main" id="{ABC4B7AC-3AAC-45D7-C853-38A74030B682}"/>
              </a:ext>
            </a:extLst>
          </p:cNvPr>
          <p:cNvSpPr txBox="1">
            <a:spLocks/>
          </p:cNvSpPr>
          <p:nvPr/>
        </p:nvSpPr>
        <p:spPr>
          <a:xfrm>
            <a:off x="967493" y="384033"/>
            <a:ext cx="3014237" cy="623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cs-CZ" sz="2000" b="1"/>
              <a:t>Infrastructure SDK</a:t>
            </a:r>
            <a:endParaRPr lang="en-US" sz="2000" dirty="0"/>
          </a:p>
        </p:txBody>
      </p:sp>
      <p:cxnSp>
        <p:nvCxnSpPr>
          <p:cNvPr id="5" name="Google Shape;172;p39">
            <a:extLst>
              <a:ext uri="{FF2B5EF4-FFF2-40B4-BE49-F238E27FC236}">
                <a16:creationId xmlns:a16="http://schemas.microsoft.com/office/drawing/2014/main" id="{DD3F60EA-3AD5-0789-0258-3F3DB5BCB849}"/>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Picture 5">
            <a:extLst>
              <a:ext uri="{FF2B5EF4-FFF2-40B4-BE49-F238E27FC236}">
                <a16:creationId xmlns:a16="http://schemas.microsoft.com/office/drawing/2014/main" id="{42BE92BA-8320-F8CF-46BB-BB7C26E7E7DE}"/>
              </a:ext>
            </a:extLst>
          </p:cNvPr>
          <p:cNvPicPr>
            <a:picLocks noChangeAspect="1"/>
          </p:cNvPicPr>
          <p:nvPr/>
        </p:nvPicPr>
        <p:blipFill>
          <a:blip r:embed="rId4"/>
          <a:stretch>
            <a:fillRect/>
          </a:stretch>
        </p:blipFill>
        <p:spPr>
          <a:xfrm>
            <a:off x="5757084" y="498764"/>
            <a:ext cx="3096126" cy="4508921"/>
          </a:xfrm>
          <a:prstGeom prst="rect">
            <a:avLst/>
          </a:prstGeom>
        </p:spPr>
      </p:pic>
    </p:spTree>
    <p:extLst>
      <p:ext uri="{BB962C8B-B14F-4D97-AF65-F5344CB8AC3E}">
        <p14:creationId xmlns:p14="http://schemas.microsoft.com/office/powerpoint/2010/main" val="407633928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4B7AC-3AAC-45D7-C853-38A74030B682}"/>
              </a:ext>
            </a:extLst>
          </p:cNvPr>
          <p:cNvSpPr txBox="1">
            <a:spLocks/>
          </p:cNvSpPr>
          <p:nvPr/>
        </p:nvSpPr>
        <p:spPr>
          <a:xfrm>
            <a:off x="967493" y="384033"/>
            <a:ext cx="3014237" cy="623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cs-CZ" sz="2000" b="1" dirty="0" err="1"/>
              <a:t>Monolith</a:t>
            </a:r>
            <a:r>
              <a:rPr lang="cs-CZ" sz="2000" b="1" dirty="0"/>
              <a:t> </a:t>
            </a:r>
            <a:r>
              <a:rPr lang="cs-CZ" sz="2000" b="1" dirty="0" err="1"/>
              <a:t>stack</a:t>
            </a:r>
            <a:endParaRPr lang="en-US" sz="2000" dirty="0"/>
          </a:p>
        </p:txBody>
      </p:sp>
      <p:cxnSp>
        <p:nvCxnSpPr>
          <p:cNvPr id="5" name="Google Shape;172;p39">
            <a:extLst>
              <a:ext uri="{FF2B5EF4-FFF2-40B4-BE49-F238E27FC236}">
                <a16:creationId xmlns:a16="http://schemas.microsoft.com/office/drawing/2014/main" id="{DD3F60EA-3AD5-0789-0258-3F3DB5BCB849}"/>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2" name="Picture 11">
            <a:extLst>
              <a:ext uri="{FF2B5EF4-FFF2-40B4-BE49-F238E27FC236}">
                <a16:creationId xmlns:a16="http://schemas.microsoft.com/office/drawing/2014/main" id="{B55D5FCF-77B6-8A09-E300-110C0BC18408}"/>
              </a:ext>
            </a:extLst>
          </p:cNvPr>
          <p:cNvPicPr>
            <a:picLocks noChangeAspect="1"/>
          </p:cNvPicPr>
          <p:nvPr/>
        </p:nvPicPr>
        <p:blipFill>
          <a:blip r:embed="rId2"/>
          <a:stretch>
            <a:fillRect/>
          </a:stretch>
        </p:blipFill>
        <p:spPr>
          <a:xfrm>
            <a:off x="445231" y="1199713"/>
            <a:ext cx="5414514" cy="1624873"/>
          </a:xfrm>
          <a:prstGeom prst="rect">
            <a:avLst/>
          </a:prstGeom>
        </p:spPr>
      </p:pic>
      <p:pic>
        <p:nvPicPr>
          <p:cNvPr id="14" name="Picture 13">
            <a:extLst>
              <a:ext uri="{FF2B5EF4-FFF2-40B4-BE49-F238E27FC236}">
                <a16:creationId xmlns:a16="http://schemas.microsoft.com/office/drawing/2014/main" id="{1B4ADBF0-79B3-7F87-96D0-7962007A8F99}"/>
              </a:ext>
            </a:extLst>
          </p:cNvPr>
          <p:cNvPicPr>
            <a:picLocks noChangeAspect="1"/>
          </p:cNvPicPr>
          <p:nvPr/>
        </p:nvPicPr>
        <p:blipFill>
          <a:blip r:embed="rId3"/>
          <a:stretch>
            <a:fillRect/>
          </a:stretch>
        </p:blipFill>
        <p:spPr>
          <a:xfrm>
            <a:off x="532047" y="3016634"/>
            <a:ext cx="5240882" cy="1624873"/>
          </a:xfrm>
          <a:prstGeom prst="rect">
            <a:avLst/>
          </a:prstGeom>
        </p:spPr>
      </p:pic>
    </p:spTree>
    <p:extLst>
      <p:ext uri="{BB962C8B-B14F-4D97-AF65-F5344CB8AC3E}">
        <p14:creationId xmlns:p14="http://schemas.microsoft.com/office/powerpoint/2010/main" val="229486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4B7AC-3AAC-45D7-C853-38A74030B682}"/>
              </a:ext>
            </a:extLst>
          </p:cNvPr>
          <p:cNvSpPr txBox="1">
            <a:spLocks/>
          </p:cNvSpPr>
          <p:nvPr/>
        </p:nvSpPr>
        <p:spPr>
          <a:xfrm>
            <a:off x="771208" y="60999"/>
            <a:ext cx="3014237" cy="623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cs-CZ" sz="2000" b="1" dirty="0" err="1"/>
              <a:t>Infrastructure</a:t>
            </a:r>
            <a:r>
              <a:rPr lang="cs-CZ" sz="2000" b="1" dirty="0"/>
              <a:t> SDK</a:t>
            </a:r>
            <a:endParaRPr lang="en-US" sz="2000" dirty="0"/>
          </a:p>
        </p:txBody>
      </p:sp>
      <p:cxnSp>
        <p:nvCxnSpPr>
          <p:cNvPr id="5" name="Google Shape;172;p39">
            <a:extLst>
              <a:ext uri="{FF2B5EF4-FFF2-40B4-BE49-F238E27FC236}">
                <a16:creationId xmlns:a16="http://schemas.microsoft.com/office/drawing/2014/main" id="{DD3F60EA-3AD5-0789-0258-3F3DB5BCB849}"/>
              </a:ext>
            </a:extLst>
          </p:cNvPr>
          <p:cNvCxnSpPr>
            <a:cxnSpLocks/>
          </p:cNvCxnSpPr>
          <p:nvPr/>
        </p:nvCxnSpPr>
        <p:spPr>
          <a:xfrm>
            <a:off x="820340" y="684630"/>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3" name="Picture 2">
            <a:extLst>
              <a:ext uri="{FF2B5EF4-FFF2-40B4-BE49-F238E27FC236}">
                <a16:creationId xmlns:a16="http://schemas.microsoft.com/office/drawing/2014/main" id="{5B074B0A-6999-3782-D42E-E24A59C540C3}"/>
              </a:ext>
            </a:extLst>
          </p:cNvPr>
          <p:cNvPicPr>
            <a:picLocks noChangeAspect="1"/>
          </p:cNvPicPr>
          <p:nvPr/>
        </p:nvPicPr>
        <p:blipFill>
          <a:blip r:embed="rId2"/>
          <a:stretch>
            <a:fillRect/>
          </a:stretch>
        </p:blipFill>
        <p:spPr>
          <a:xfrm>
            <a:off x="560129" y="852167"/>
            <a:ext cx="7791585" cy="4230334"/>
          </a:xfrm>
          <a:prstGeom prst="rect">
            <a:avLst/>
          </a:prstGeom>
        </p:spPr>
      </p:pic>
    </p:spTree>
    <p:extLst>
      <p:ext uri="{BB962C8B-B14F-4D97-AF65-F5344CB8AC3E}">
        <p14:creationId xmlns:p14="http://schemas.microsoft.com/office/powerpoint/2010/main" val="147394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4B7AC-3AAC-45D7-C853-38A74030B682}"/>
              </a:ext>
            </a:extLst>
          </p:cNvPr>
          <p:cNvSpPr txBox="1">
            <a:spLocks/>
          </p:cNvSpPr>
          <p:nvPr/>
        </p:nvSpPr>
        <p:spPr>
          <a:xfrm>
            <a:off x="771208" y="60999"/>
            <a:ext cx="3014237" cy="623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cs-CZ" sz="2000" b="1" dirty="0" err="1"/>
              <a:t>Infrastructure</a:t>
            </a:r>
            <a:r>
              <a:rPr lang="cs-CZ" sz="2000" b="1" dirty="0"/>
              <a:t> SDK</a:t>
            </a:r>
            <a:endParaRPr lang="en-US" sz="2000" dirty="0"/>
          </a:p>
        </p:txBody>
      </p:sp>
      <p:cxnSp>
        <p:nvCxnSpPr>
          <p:cNvPr id="5" name="Google Shape;172;p39">
            <a:extLst>
              <a:ext uri="{FF2B5EF4-FFF2-40B4-BE49-F238E27FC236}">
                <a16:creationId xmlns:a16="http://schemas.microsoft.com/office/drawing/2014/main" id="{DD3F60EA-3AD5-0789-0258-3F3DB5BCB849}"/>
              </a:ext>
            </a:extLst>
          </p:cNvPr>
          <p:cNvCxnSpPr>
            <a:cxnSpLocks/>
          </p:cNvCxnSpPr>
          <p:nvPr/>
        </p:nvCxnSpPr>
        <p:spPr>
          <a:xfrm>
            <a:off x="820340" y="684630"/>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Picture 5">
            <a:extLst>
              <a:ext uri="{FF2B5EF4-FFF2-40B4-BE49-F238E27FC236}">
                <a16:creationId xmlns:a16="http://schemas.microsoft.com/office/drawing/2014/main" id="{22AE9C59-668C-6E08-94A2-A7CE1505D2F5}"/>
              </a:ext>
            </a:extLst>
          </p:cNvPr>
          <p:cNvPicPr>
            <a:picLocks noChangeAspect="1"/>
          </p:cNvPicPr>
          <p:nvPr/>
        </p:nvPicPr>
        <p:blipFill>
          <a:blip r:embed="rId3"/>
          <a:stretch>
            <a:fillRect/>
          </a:stretch>
        </p:blipFill>
        <p:spPr>
          <a:xfrm>
            <a:off x="1133559" y="882176"/>
            <a:ext cx="3309181" cy="1080919"/>
          </a:xfrm>
          <a:prstGeom prst="rect">
            <a:avLst/>
          </a:prstGeom>
        </p:spPr>
      </p:pic>
      <p:pic>
        <p:nvPicPr>
          <p:cNvPr id="8" name="Picture 7">
            <a:extLst>
              <a:ext uri="{FF2B5EF4-FFF2-40B4-BE49-F238E27FC236}">
                <a16:creationId xmlns:a16="http://schemas.microsoft.com/office/drawing/2014/main" id="{B913FC6C-987D-1302-2646-48F46C71BF53}"/>
              </a:ext>
            </a:extLst>
          </p:cNvPr>
          <p:cNvPicPr>
            <a:picLocks noChangeAspect="1"/>
          </p:cNvPicPr>
          <p:nvPr/>
        </p:nvPicPr>
        <p:blipFill>
          <a:blip r:embed="rId4"/>
          <a:stretch>
            <a:fillRect/>
          </a:stretch>
        </p:blipFill>
        <p:spPr>
          <a:xfrm>
            <a:off x="1133559" y="2773188"/>
            <a:ext cx="4565266" cy="1569310"/>
          </a:xfrm>
          <a:prstGeom prst="rect">
            <a:avLst/>
          </a:prstGeom>
        </p:spPr>
      </p:pic>
      <p:pic>
        <p:nvPicPr>
          <p:cNvPr id="10" name="Picture 9">
            <a:extLst>
              <a:ext uri="{FF2B5EF4-FFF2-40B4-BE49-F238E27FC236}">
                <a16:creationId xmlns:a16="http://schemas.microsoft.com/office/drawing/2014/main" id="{01D25448-2A58-CAA3-4B7D-BD32403392D9}"/>
              </a:ext>
            </a:extLst>
          </p:cNvPr>
          <p:cNvPicPr>
            <a:picLocks noChangeAspect="1"/>
          </p:cNvPicPr>
          <p:nvPr/>
        </p:nvPicPr>
        <p:blipFill>
          <a:blip r:embed="rId5"/>
          <a:stretch>
            <a:fillRect/>
          </a:stretch>
        </p:blipFill>
        <p:spPr>
          <a:xfrm>
            <a:off x="1133559" y="2250811"/>
            <a:ext cx="6396013" cy="234661"/>
          </a:xfrm>
          <a:prstGeom prst="rect">
            <a:avLst/>
          </a:prstGeom>
        </p:spPr>
      </p:pic>
    </p:spTree>
    <p:extLst>
      <p:ext uri="{BB962C8B-B14F-4D97-AF65-F5344CB8AC3E}">
        <p14:creationId xmlns:p14="http://schemas.microsoft.com/office/powerpoint/2010/main" val="224119137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76F28-1FCF-91EC-D198-9F3E15BEF377}"/>
              </a:ext>
            </a:extLst>
          </p:cNvPr>
          <p:cNvSpPr>
            <a:spLocks noGrp="1"/>
          </p:cNvSpPr>
          <p:nvPr>
            <p:ph type="body" idx="1"/>
          </p:nvPr>
        </p:nvSpPr>
        <p:spPr>
          <a:xfrm>
            <a:off x="1026200" y="1421683"/>
            <a:ext cx="2637714" cy="3039900"/>
          </a:xfrm>
        </p:spPr>
        <p:txBody>
          <a:bodyPr/>
          <a:lstStyle/>
          <a:p>
            <a:pPr marL="173736" indent="-173736">
              <a:spcAft>
                <a:spcPts val="1600"/>
              </a:spcAft>
              <a:buFont typeface="Wingdings" panose="05000000000000000000" pitchFamily="2" charset="2"/>
              <a:buChar char="v"/>
            </a:pPr>
            <a:r>
              <a:rPr lang="cs-CZ" dirty="0" err="1"/>
              <a:t>We</a:t>
            </a:r>
            <a:r>
              <a:rPr lang="cs-CZ" dirty="0"/>
              <a:t> use </a:t>
            </a:r>
            <a:r>
              <a:rPr lang="cs-CZ" b="1" dirty="0"/>
              <a:t>GHA</a:t>
            </a:r>
            <a:r>
              <a:rPr lang="cs-CZ" dirty="0"/>
              <a:t> to </a:t>
            </a:r>
            <a:r>
              <a:rPr lang="cs-CZ" dirty="0" err="1"/>
              <a:t>distribute</a:t>
            </a:r>
            <a:r>
              <a:rPr lang="cs-CZ" dirty="0"/>
              <a:t> </a:t>
            </a:r>
            <a:r>
              <a:rPr lang="cs-CZ" dirty="0" err="1"/>
              <a:t>the</a:t>
            </a:r>
            <a:r>
              <a:rPr lang="cs-CZ" dirty="0"/>
              <a:t> </a:t>
            </a:r>
            <a:r>
              <a:rPr lang="cs-CZ" b="1" dirty="0" err="1"/>
              <a:t>NuGet</a:t>
            </a:r>
            <a:r>
              <a:rPr lang="cs-CZ" b="1" dirty="0"/>
              <a:t> </a:t>
            </a:r>
            <a:r>
              <a:rPr lang="cs-CZ" b="1" dirty="0" err="1"/>
              <a:t>packages</a:t>
            </a:r>
            <a:endParaRPr lang="cs-CZ" b="1" dirty="0"/>
          </a:p>
          <a:p>
            <a:pPr marL="173736" indent="-173736">
              <a:spcAft>
                <a:spcPts val="1600"/>
              </a:spcAft>
              <a:buFont typeface="Wingdings" panose="05000000000000000000" pitchFamily="2" charset="2"/>
              <a:buChar char="v"/>
            </a:pPr>
            <a:r>
              <a:rPr lang="cs-CZ" dirty="0" err="1"/>
              <a:t>We</a:t>
            </a:r>
            <a:r>
              <a:rPr lang="cs-CZ" dirty="0"/>
              <a:t> </a:t>
            </a:r>
            <a:r>
              <a:rPr lang="cs-CZ" dirty="0" err="1"/>
              <a:t>simply</a:t>
            </a:r>
            <a:r>
              <a:rPr lang="cs-CZ" dirty="0"/>
              <a:t> </a:t>
            </a:r>
            <a:r>
              <a:rPr lang="cs-CZ" dirty="0" err="1"/>
              <a:t>push</a:t>
            </a:r>
            <a:r>
              <a:rPr lang="cs-CZ" dirty="0"/>
              <a:t> </a:t>
            </a:r>
            <a:r>
              <a:rPr lang="cs-CZ" dirty="0" err="1"/>
              <a:t>the</a:t>
            </a:r>
            <a:r>
              <a:rPr lang="cs-CZ" dirty="0"/>
              <a:t> </a:t>
            </a:r>
            <a:r>
              <a:rPr lang="cs-CZ" dirty="0" err="1"/>
              <a:t>packages</a:t>
            </a:r>
            <a:r>
              <a:rPr lang="cs-CZ" dirty="0"/>
              <a:t> to </a:t>
            </a:r>
            <a:r>
              <a:rPr lang="cs-CZ" dirty="0" err="1"/>
              <a:t>our</a:t>
            </a:r>
            <a:r>
              <a:rPr lang="cs-CZ" b="1" dirty="0"/>
              <a:t> Azure </a:t>
            </a:r>
            <a:r>
              <a:rPr lang="cs-CZ" b="1" dirty="0" err="1"/>
              <a:t>DevOps</a:t>
            </a:r>
            <a:r>
              <a:rPr lang="cs-CZ" b="1" dirty="0"/>
              <a:t> </a:t>
            </a:r>
            <a:r>
              <a:rPr lang="cs-CZ" dirty="0"/>
              <a:t>registry</a:t>
            </a:r>
          </a:p>
          <a:p>
            <a:pPr marL="173736" indent="-173736">
              <a:spcAft>
                <a:spcPts val="1600"/>
              </a:spcAft>
              <a:buFont typeface="Wingdings" panose="05000000000000000000" pitchFamily="2" charset="2"/>
              <a:buChar char="v"/>
            </a:pPr>
            <a:r>
              <a:rPr lang="cs-CZ" dirty="0"/>
              <a:t>These are </a:t>
            </a:r>
            <a:r>
              <a:rPr lang="cs-CZ" dirty="0" err="1"/>
              <a:t>later</a:t>
            </a:r>
            <a:r>
              <a:rPr lang="cs-CZ" dirty="0"/>
              <a:t> on </a:t>
            </a:r>
            <a:r>
              <a:rPr lang="cs-CZ" dirty="0" err="1"/>
              <a:t>referenced</a:t>
            </a:r>
            <a:r>
              <a:rPr lang="cs-CZ" dirty="0"/>
              <a:t> by </a:t>
            </a:r>
            <a:r>
              <a:rPr lang="cs-CZ" dirty="0" err="1"/>
              <a:t>our</a:t>
            </a:r>
            <a:r>
              <a:rPr lang="cs-CZ" dirty="0"/>
              <a:t> Atlas </a:t>
            </a:r>
            <a:r>
              <a:rPr lang="cs-CZ" dirty="0" err="1"/>
              <a:t>adopters</a:t>
            </a:r>
            <a:r>
              <a:rPr lang="cs-CZ" dirty="0"/>
              <a:t> in </a:t>
            </a:r>
            <a:r>
              <a:rPr lang="cs-CZ" dirty="0" err="1"/>
              <a:t>their</a:t>
            </a:r>
            <a:r>
              <a:rPr lang="cs-CZ" dirty="0"/>
              <a:t> </a:t>
            </a:r>
            <a:r>
              <a:rPr lang="cs-CZ" dirty="0" err="1"/>
              <a:t>own</a:t>
            </a:r>
            <a:r>
              <a:rPr lang="cs-CZ" dirty="0"/>
              <a:t> </a:t>
            </a:r>
            <a:r>
              <a:rPr lang="cs-CZ" dirty="0" err="1"/>
              <a:t>project</a:t>
            </a:r>
            <a:endParaRPr lang="cs-CZ" dirty="0"/>
          </a:p>
          <a:p>
            <a:pPr marL="173736" indent="-173736">
              <a:spcAft>
                <a:spcPts val="1600"/>
              </a:spcAft>
              <a:buFont typeface="Wingdings" panose="05000000000000000000" pitchFamily="2" charset="2"/>
              <a:buChar char="v"/>
            </a:pPr>
            <a:r>
              <a:rPr lang="cs-CZ" dirty="0" err="1"/>
              <a:t>This</a:t>
            </a:r>
            <a:r>
              <a:rPr lang="cs-CZ" dirty="0"/>
              <a:t> </a:t>
            </a:r>
            <a:r>
              <a:rPr lang="cs-CZ" dirty="0" err="1"/>
              <a:t>way</a:t>
            </a:r>
            <a:r>
              <a:rPr lang="cs-CZ" dirty="0"/>
              <a:t>, </a:t>
            </a:r>
            <a:r>
              <a:rPr lang="cs-CZ" dirty="0" err="1"/>
              <a:t>we</a:t>
            </a:r>
            <a:r>
              <a:rPr lang="cs-CZ" dirty="0"/>
              <a:t> </a:t>
            </a:r>
            <a:r>
              <a:rPr lang="cs-CZ" dirty="0" err="1"/>
              <a:t>can</a:t>
            </a:r>
            <a:r>
              <a:rPr lang="cs-CZ" dirty="0"/>
              <a:t> </a:t>
            </a:r>
            <a:r>
              <a:rPr lang="cs-CZ" dirty="0" err="1"/>
              <a:t>keep</a:t>
            </a:r>
            <a:r>
              <a:rPr lang="cs-CZ" dirty="0"/>
              <a:t> track </a:t>
            </a:r>
            <a:r>
              <a:rPr lang="cs-CZ" dirty="0" err="1"/>
              <a:t>of</a:t>
            </a:r>
            <a:r>
              <a:rPr lang="cs-CZ" dirty="0"/>
              <a:t> </a:t>
            </a:r>
            <a:r>
              <a:rPr lang="cs-CZ" dirty="0" err="1"/>
              <a:t>versioning</a:t>
            </a:r>
            <a:r>
              <a:rPr lang="cs-CZ" dirty="0"/>
              <a:t> and </a:t>
            </a:r>
            <a:r>
              <a:rPr lang="cs-CZ" dirty="0" err="1"/>
              <a:t>release</a:t>
            </a:r>
            <a:r>
              <a:rPr lang="cs-CZ" dirty="0"/>
              <a:t> management</a:t>
            </a:r>
            <a:endParaRPr lang="en-US" dirty="0"/>
          </a:p>
        </p:txBody>
      </p:sp>
      <p:sp>
        <p:nvSpPr>
          <p:cNvPr id="4" name="Title 1">
            <a:extLst>
              <a:ext uri="{FF2B5EF4-FFF2-40B4-BE49-F238E27FC236}">
                <a16:creationId xmlns:a16="http://schemas.microsoft.com/office/drawing/2014/main" id="{ABC4B7AC-3AAC-45D7-C853-38A74030B682}"/>
              </a:ext>
            </a:extLst>
          </p:cNvPr>
          <p:cNvSpPr txBox="1">
            <a:spLocks/>
          </p:cNvSpPr>
          <p:nvPr/>
        </p:nvSpPr>
        <p:spPr>
          <a:xfrm>
            <a:off x="1026200" y="145673"/>
            <a:ext cx="3014237" cy="623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cs-CZ" sz="2000" b="1" dirty="0" err="1"/>
              <a:t>Publishing</a:t>
            </a:r>
            <a:r>
              <a:rPr lang="cs-CZ" sz="2000" b="1" dirty="0"/>
              <a:t> </a:t>
            </a:r>
            <a:r>
              <a:rPr lang="cs-CZ" sz="2000" b="1" dirty="0" err="1"/>
              <a:t>NuGet</a:t>
            </a:r>
            <a:r>
              <a:rPr lang="cs-CZ" sz="2000" b="1" dirty="0"/>
              <a:t> </a:t>
            </a:r>
            <a:r>
              <a:rPr lang="cs-CZ" sz="2000" b="1" dirty="0" err="1"/>
              <a:t>packages</a:t>
            </a:r>
            <a:endParaRPr lang="en-US" sz="2000" dirty="0"/>
          </a:p>
        </p:txBody>
      </p:sp>
      <p:cxnSp>
        <p:nvCxnSpPr>
          <p:cNvPr id="5" name="Google Shape;172;p39">
            <a:extLst>
              <a:ext uri="{FF2B5EF4-FFF2-40B4-BE49-F238E27FC236}">
                <a16:creationId xmlns:a16="http://schemas.microsoft.com/office/drawing/2014/main" id="{DD3F60EA-3AD5-0789-0258-3F3DB5BCB849}"/>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8" name="Picture 7">
            <a:extLst>
              <a:ext uri="{FF2B5EF4-FFF2-40B4-BE49-F238E27FC236}">
                <a16:creationId xmlns:a16="http://schemas.microsoft.com/office/drawing/2014/main" id="{90AEC455-158C-8D25-381E-652B05D90088}"/>
              </a:ext>
            </a:extLst>
          </p:cNvPr>
          <p:cNvPicPr>
            <a:picLocks noChangeAspect="1"/>
          </p:cNvPicPr>
          <p:nvPr/>
        </p:nvPicPr>
        <p:blipFill>
          <a:blip r:embed="rId3"/>
          <a:stretch>
            <a:fillRect/>
          </a:stretch>
        </p:blipFill>
        <p:spPr>
          <a:xfrm>
            <a:off x="4572000" y="1267226"/>
            <a:ext cx="3408811" cy="987167"/>
          </a:xfrm>
          <a:prstGeom prst="rect">
            <a:avLst/>
          </a:prstGeom>
        </p:spPr>
      </p:pic>
      <p:pic>
        <p:nvPicPr>
          <p:cNvPr id="7" name="Picture 6">
            <a:extLst>
              <a:ext uri="{FF2B5EF4-FFF2-40B4-BE49-F238E27FC236}">
                <a16:creationId xmlns:a16="http://schemas.microsoft.com/office/drawing/2014/main" id="{005E52D2-DCA1-5E4D-73C8-CDE7F150B3A7}"/>
              </a:ext>
            </a:extLst>
          </p:cNvPr>
          <p:cNvPicPr>
            <a:picLocks noChangeAspect="1"/>
          </p:cNvPicPr>
          <p:nvPr/>
        </p:nvPicPr>
        <p:blipFill>
          <a:blip r:embed="rId4"/>
          <a:stretch>
            <a:fillRect/>
          </a:stretch>
        </p:blipFill>
        <p:spPr>
          <a:xfrm>
            <a:off x="4110470" y="2358302"/>
            <a:ext cx="4564248" cy="2594120"/>
          </a:xfrm>
          <a:prstGeom prst="rect">
            <a:avLst/>
          </a:prstGeom>
        </p:spPr>
      </p:pic>
    </p:spTree>
    <p:extLst>
      <p:ext uri="{BB962C8B-B14F-4D97-AF65-F5344CB8AC3E}">
        <p14:creationId xmlns:p14="http://schemas.microsoft.com/office/powerpoint/2010/main" val="253596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men with different facial expressions&#10;&#10;Description automatically generated">
            <a:extLst>
              <a:ext uri="{FF2B5EF4-FFF2-40B4-BE49-F238E27FC236}">
                <a16:creationId xmlns:a16="http://schemas.microsoft.com/office/drawing/2014/main" id="{2DE85996-5AFE-4DC2-E458-F1A789541201}"/>
              </a:ext>
            </a:extLst>
          </p:cNvPr>
          <p:cNvPicPr>
            <a:picLocks noChangeAspect="1"/>
          </p:cNvPicPr>
          <p:nvPr/>
        </p:nvPicPr>
        <p:blipFill rotWithShape="1">
          <a:blip r:embed="rId3"/>
          <a:srcRect t="3820" b="63992"/>
          <a:stretch/>
        </p:blipFill>
        <p:spPr>
          <a:xfrm>
            <a:off x="801063" y="200892"/>
            <a:ext cx="4283556" cy="1821488"/>
          </a:xfrm>
          <a:prstGeom prst="rect">
            <a:avLst/>
          </a:prstGeom>
        </p:spPr>
      </p:pic>
      <p:sp>
        <p:nvSpPr>
          <p:cNvPr id="4" name="Text Placeholder 2">
            <a:extLst>
              <a:ext uri="{FF2B5EF4-FFF2-40B4-BE49-F238E27FC236}">
                <a16:creationId xmlns:a16="http://schemas.microsoft.com/office/drawing/2014/main" id="{B3CBFBD9-266E-9767-B50D-9A5361BA4FB4}"/>
              </a:ext>
            </a:extLst>
          </p:cNvPr>
          <p:cNvSpPr>
            <a:spLocks noGrp="1"/>
          </p:cNvSpPr>
          <p:nvPr>
            <p:ph type="body" idx="1"/>
          </p:nvPr>
        </p:nvSpPr>
        <p:spPr>
          <a:xfrm>
            <a:off x="233396" y="2269766"/>
            <a:ext cx="8411839" cy="2371507"/>
          </a:xfrm>
        </p:spPr>
        <p:txBody>
          <a:bodyPr/>
          <a:lstStyle/>
          <a:p>
            <a:pPr marL="630936" lvl="3" indent="-173736">
              <a:spcAft>
                <a:spcPts val="300"/>
              </a:spcAft>
              <a:buFont typeface="Wingdings" panose="05000000000000000000" pitchFamily="2" charset="2"/>
              <a:buChar char="v"/>
            </a:pPr>
            <a:r>
              <a:rPr lang="cs-CZ" sz="1400" dirty="0"/>
              <a:t>Much </a:t>
            </a:r>
            <a:r>
              <a:rPr lang="cs-CZ" sz="1400" dirty="0" err="1"/>
              <a:t>easier</a:t>
            </a:r>
            <a:r>
              <a:rPr lang="cs-CZ" sz="1400" dirty="0"/>
              <a:t> </a:t>
            </a:r>
            <a:r>
              <a:rPr lang="cs-CZ" sz="1400" dirty="0" err="1"/>
              <a:t>adoption</a:t>
            </a:r>
            <a:r>
              <a:rPr lang="cs-CZ" sz="1400" dirty="0"/>
              <a:t>, </a:t>
            </a:r>
            <a:r>
              <a:rPr lang="cs-CZ" sz="1400" dirty="0" err="1"/>
              <a:t>shared</a:t>
            </a:r>
            <a:r>
              <a:rPr lang="cs-CZ" sz="1400" dirty="0"/>
              <a:t> </a:t>
            </a:r>
            <a:r>
              <a:rPr lang="cs-CZ" sz="1400" dirty="0" err="1"/>
              <a:t>responsibility</a:t>
            </a:r>
            <a:r>
              <a:rPr lang="cs-CZ" sz="1400" dirty="0"/>
              <a:t> model </a:t>
            </a:r>
            <a:r>
              <a:rPr lang="cs-CZ" sz="1400" dirty="0" err="1"/>
              <a:t>for</a:t>
            </a:r>
            <a:r>
              <a:rPr lang="cs-CZ" sz="1400" dirty="0"/>
              <a:t> </a:t>
            </a:r>
            <a:r>
              <a:rPr lang="cs-CZ" sz="1400" dirty="0" err="1"/>
              <a:t>infrastructure</a:t>
            </a:r>
            <a:endParaRPr lang="cs-CZ" sz="1400" dirty="0"/>
          </a:p>
          <a:p>
            <a:pPr marL="630936" lvl="3" indent="-173736">
              <a:spcAft>
                <a:spcPts val="300"/>
              </a:spcAft>
              <a:buFont typeface="Wingdings" panose="05000000000000000000" pitchFamily="2" charset="2"/>
              <a:buChar char="v"/>
            </a:pPr>
            <a:r>
              <a:rPr lang="cs-CZ" sz="1400" dirty="0" err="1"/>
              <a:t>Platform</a:t>
            </a:r>
            <a:r>
              <a:rPr lang="cs-CZ" sz="1400" dirty="0"/>
              <a:t> </a:t>
            </a:r>
            <a:r>
              <a:rPr lang="cs-CZ" sz="1400" dirty="0" err="1"/>
              <a:t>Engineering</a:t>
            </a:r>
            <a:r>
              <a:rPr lang="cs-CZ" sz="1400" dirty="0"/>
              <a:t> more </a:t>
            </a:r>
            <a:r>
              <a:rPr lang="cs-CZ" sz="1400" dirty="0" err="1"/>
              <a:t>aligned</a:t>
            </a:r>
            <a:r>
              <a:rPr lang="cs-CZ" sz="1400" dirty="0"/>
              <a:t> </a:t>
            </a:r>
            <a:r>
              <a:rPr lang="cs-CZ" sz="1400" dirty="0" err="1"/>
              <a:t>with</a:t>
            </a:r>
            <a:r>
              <a:rPr lang="cs-CZ" sz="1400" dirty="0"/>
              <a:t> </a:t>
            </a:r>
            <a:r>
              <a:rPr lang="cs-CZ" sz="1400" dirty="0" err="1"/>
              <a:t>developers</a:t>
            </a:r>
            <a:endParaRPr lang="cs-CZ" sz="1400" dirty="0"/>
          </a:p>
          <a:p>
            <a:pPr marL="630936" lvl="3" indent="-173736">
              <a:spcAft>
                <a:spcPts val="300"/>
              </a:spcAft>
              <a:buFont typeface="Wingdings" panose="05000000000000000000" pitchFamily="2" charset="2"/>
              <a:buChar char="v"/>
            </a:pPr>
            <a:r>
              <a:rPr lang="cs-CZ" sz="1400" dirty="0" err="1"/>
              <a:t>Structured</a:t>
            </a:r>
            <a:r>
              <a:rPr lang="cs-CZ" sz="1400" dirty="0"/>
              <a:t> </a:t>
            </a:r>
            <a:r>
              <a:rPr lang="cs-CZ" sz="1400" dirty="0" err="1"/>
              <a:t>approach</a:t>
            </a:r>
            <a:r>
              <a:rPr lang="cs-CZ" sz="1400" dirty="0"/>
              <a:t> to </a:t>
            </a:r>
            <a:r>
              <a:rPr lang="cs-CZ" sz="1400" dirty="0" err="1"/>
              <a:t>building</a:t>
            </a:r>
            <a:r>
              <a:rPr lang="cs-CZ" sz="1400" dirty="0"/>
              <a:t> </a:t>
            </a:r>
            <a:r>
              <a:rPr lang="cs-CZ" sz="1400" dirty="0" err="1"/>
              <a:t>an</a:t>
            </a:r>
            <a:r>
              <a:rPr lang="cs-CZ" sz="1400" dirty="0"/>
              <a:t> </a:t>
            </a:r>
            <a:r>
              <a:rPr lang="cs-CZ" sz="1400" dirty="0" err="1"/>
              <a:t>internal</a:t>
            </a:r>
            <a:r>
              <a:rPr lang="cs-CZ" sz="1400" dirty="0"/>
              <a:t> </a:t>
            </a:r>
            <a:r>
              <a:rPr lang="cs-CZ" sz="1400" dirty="0" err="1"/>
              <a:t>platform</a:t>
            </a:r>
            <a:endParaRPr lang="cs-CZ" sz="1400" dirty="0"/>
          </a:p>
          <a:p>
            <a:pPr marL="630936" lvl="3" indent="-173736">
              <a:spcAft>
                <a:spcPts val="300"/>
              </a:spcAft>
              <a:buFont typeface="Wingdings" panose="05000000000000000000" pitchFamily="2" charset="2"/>
              <a:buChar char="v"/>
            </a:pPr>
            <a:r>
              <a:rPr lang="cs-CZ" sz="1400" dirty="0"/>
              <a:t>Much more </a:t>
            </a:r>
            <a:r>
              <a:rPr lang="cs-CZ" sz="1400" dirty="0" err="1"/>
              <a:t>freedom</a:t>
            </a:r>
            <a:r>
              <a:rPr lang="cs-CZ" sz="1400" dirty="0"/>
              <a:t> in </a:t>
            </a:r>
            <a:r>
              <a:rPr lang="cs-CZ" sz="1400" dirty="0" err="1"/>
              <a:t>how</a:t>
            </a:r>
            <a:r>
              <a:rPr lang="cs-CZ" sz="1400" dirty="0"/>
              <a:t> </a:t>
            </a:r>
            <a:r>
              <a:rPr lang="cs-CZ" sz="1400" dirty="0" err="1"/>
              <a:t>we</a:t>
            </a:r>
            <a:r>
              <a:rPr lang="cs-CZ" sz="1400" dirty="0"/>
              <a:t> </a:t>
            </a:r>
            <a:r>
              <a:rPr lang="cs-CZ" sz="1400" dirty="0" err="1"/>
              <a:t>write</a:t>
            </a:r>
            <a:r>
              <a:rPr lang="cs-CZ" sz="1400" dirty="0"/>
              <a:t> </a:t>
            </a:r>
            <a:r>
              <a:rPr lang="cs-CZ" sz="1400" dirty="0" err="1"/>
              <a:t>IaC</a:t>
            </a:r>
            <a:endParaRPr lang="cs-CZ" sz="1400" dirty="0"/>
          </a:p>
        </p:txBody>
      </p:sp>
    </p:spTree>
    <p:extLst>
      <p:ext uri="{BB962C8B-B14F-4D97-AF65-F5344CB8AC3E}">
        <p14:creationId xmlns:p14="http://schemas.microsoft.com/office/powerpoint/2010/main" val="424746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men with different facial expressions&#10;&#10;Description automatically generated">
            <a:extLst>
              <a:ext uri="{FF2B5EF4-FFF2-40B4-BE49-F238E27FC236}">
                <a16:creationId xmlns:a16="http://schemas.microsoft.com/office/drawing/2014/main" id="{2DE85996-5AFE-4DC2-E458-F1A789541201}"/>
              </a:ext>
            </a:extLst>
          </p:cNvPr>
          <p:cNvPicPr>
            <a:picLocks noChangeAspect="1"/>
          </p:cNvPicPr>
          <p:nvPr/>
        </p:nvPicPr>
        <p:blipFill rotWithShape="1">
          <a:blip r:embed="rId3"/>
          <a:srcRect t="34124" b="34900"/>
          <a:stretch/>
        </p:blipFill>
        <p:spPr>
          <a:xfrm>
            <a:off x="652065" y="159329"/>
            <a:ext cx="4502893" cy="1842652"/>
          </a:xfrm>
          <a:prstGeom prst="rect">
            <a:avLst/>
          </a:prstGeom>
        </p:spPr>
      </p:pic>
      <p:sp>
        <p:nvSpPr>
          <p:cNvPr id="2" name="Text Placeholder 2">
            <a:extLst>
              <a:ext uri="{FF2B5EF4-FFF2-40B4-BE49-F238E27FC236}">
                <a16:creationId xmlns:a16="http://schemas.microsoft.com/office/drawing/2014/main" id="{FA4E18F0-E707-40E6-572C-347F62966AEB}"/>
              </a:ext>
            </a:extLst>
          </p:cNvPr>
          <p:cNvSpPr>
            <a:spLocks noGrp="1"/>
          </p:cNvSpPr>
          <p:nvPr>
            <p:ph type="body" idx="1"/>
          </p:nvPr>
        </p:nvSpPr>
        <p:spPr>
          <a:xfrm>
            <a:off x="60585" y="2248985"/>
            <a:ext cx="7524779" cy="2129052"/>
          </a:xfrm>
        </p:spPr>
        <p:txBody>
          <a:bodyPr/>
          <a:lstStyle/>
          <a:p>
            <a:pPr marL="630936" lvl="4" indent="-173736">
              <a:spcAft>
                <a:spcPts val="300"/>
              </a:spcAft>
              <a:buFont typeface="Wingdings" panose="05000000000000000000" pitchFamily="2" charset="2"/>
              <a:buChar char="v"/>
            </a:pPr>
            <a:r>
              <a:rPr lang="cs-CZ" sz="1400" dirty="0" err="1"/>
              <a:t>Harder</a:t>
            </a:r>
            <a:r>
              <a:rPr lang="cs-CZ" sz="1400" dirty="0"/>
              <a:t> </a:t>
            </a:r>
            <a:r>
              <a:rPr lang="cs-CZ" sz="1400" dirty="0" err="1"/>
              <a:t>iteration</a:t>
            </a:r>
            <a:r>
              <a:rPr lang="cs-CZ" sz="1400" dirty="0"/>
              <a:t> and testing </a:t>
            </a:r>
            <a:r>
              <a:rPr lang="cs-CZ" sz="1400" dirty="0" err="1"/>
              <a:t>compared</a:t>
            </a:r>
            <a:r>
              <a:rPr lang="cs-CZ" sz="1400" dirty="0"/>
              <a:t> to a DSL</a:t>
            </a:r>
          </a:p>
          <a:p>
            <a:pPr marL="630936" lvl="4" indent="-173736">
              <a:spcAft>
                <a:spcPts val="300"/>
              </a:spcAft>
              <a:buFont typeface="Wingdings" panose="05000000000000000000" pitchFamily="2" charset="2"/>
              <a:buChar char="v"/>
            </a:pPr>
            <a:r>
              <a:rPr lang="cs-CZ" sz="1400" dirty="0"/>
              <a:t>Very </a:t>
            </a:r>
            <a:r>
              <a:rPr lang="cs-CZ" sz="1400" dirty="0" err="1"/>
              <a:t>easy</a:t>
            </a:r>
            <a:r>
              <a:rPr lang="cs-CZ" sz="1400" dirty="0"/>
              <a:t> to </a:t>
            </a:r>
            <a:r>
              <a:rPr lang="cs-CZ" sz="1400" dirty="0" err="1"/>
              <a:t>write</a:t>
            </a:r>
            <a:r>
              <a:rPr lang="cs-CZ" sz="1400" dirty="0"/>
              <a:t> spaghetti </a:t>
            </a:r>
            <a:r>
              <a:rPr lang="cs-CZ" sz="1400" dirty="0" err="1"/>
              <a:t>code</a:t>
            </a:r>
            <a:r>
              <a:rPr lang="cs-CZ" sz="1400" dirty="0"/>
              <a:t> and drift </a:t>
            </a:r>
            <a:r>
              <a:rPr lang="cs-CZ" sz="1400" dirty="0" err="1"/>
              <a:t>from</a:t>
            </a:r>
            <a:r>
              <a:rPr lang="cs-CZ" sz="1400" dirty="0"/>
              <a:t> </a:t>
            </a:r>
            <a:r>
              <a:rPr lang="cs-CZ" sz="1400" dirty="0" err="1"/>
              <a:t>best</a:t>
            </a:r>
            <a:r>
              <a:rPr lang="cs-CZ" sz="1400" dirty="0"/>
              <a:t> </a:t>
            </a:r>
            <a:r>
              <a:rPr lang="cs-CZ" sz="1400" dirty="0" err="1"/>
              <a:t>practices</a:t>
            </a:r>
            <a:endParaRPr lang="cs-CZ" sz="1400" dirty="0"/>
          </a:p>
          <a:p>
            <a:pPr marL="630936" lvl="4" indent="-173736">
              <a:spcAft>
                <a:spcPts val="300"/>
              </a:spcAft>
              <a:buFont typeface="Wingdings" panose="05000000000000000000" pitchFamily="2" charset="2"/>
              <a:buChar char="v"/>
            </a:pPr>
            <a:r>
              <a:rPr lang="cs-CZ" sz="1400" dirty="0" err="1"/>
              <a:t>Proprietary</a:t>
            </a:r>
            <a:r>
              <a:rPr lang="cs-CZ" sz="1400" dirty="0"/>
              <a:t> – </a:t>
            </a:r>
            <a:r>
              <a:rPr lang="cs-CZ" sz="1400" dirty="0" err="1"/>
              <a:t>can‘t</a:t>
            </a:r>
            <a:r>
              <a:rPr lang="cs-CZ" sz="1400" dirty="0"/>
              <a:t> </a:t>
            </a:r>
            <a:r>
              <a:rPr lang="cs-CZ" sz="1400" dirty="0" err="1"/>
              <a:t>easily</a:t>
            </a:r>
            <a:r>
              <a:rPr lang="cs-CZ" sz="1400" dirty="0"/>
              <a:t> </a:t>
            </a:r>
            <a:r>
              <a:rPr lang="cs-CZ" sz="1400" dirty="0" err="1"/>
              <a:t>compare</a:t>
            </a:r>
            <a:r>
              <a:rPr lang="cs-CZ" sz="1400" dirty="0"/>
              <a:t> </a:t>
            </a:r>
            <a:r>
              <a:rPr lang="cs-CZ" sz="1400" dirty="0" err="1"/>
              <a:t>whether</a:t>
            </a:r>
            <a:r>
              <a:rPr lang="cs-CZ" sz="1400" dirty="0"/>
              <a:t> </a:t>
            </a:r>
            <a:r>
              <a:rPr lang="cs-CZ" sz="1400" dirty="0" err="1"/>
              <a:t>we</a:t>
            </a:r>
            <a:r>
              <a:rPr lang="cs-CZ" sz="1400" dirty="0"/>
              <a:t> are </a:t>
            </a:r>
            <a:r>
              <a:rPr lang="cs-CZ" sz="1400" dirty="0" err="1"/>
              <a:t>headed</a:t>
            </a:r>
            <a:r>
              <a:rPr lang="cs-CZ" sz="1400" dirty="0"/>
              <a:t> in a </a:t>
            </a:r>
            <a:r>
              <a:rPr lang="cs-CZ" sz="1400" dirty="0" err="1"/>
              <a:t>right</a:t>
            </a:r>
            <a:r>
              <a:rPr lang="cs-CZ" sz="1400" dirty="0"/>
              <a:t> </a:t>
            </a:r>
            <a:r>
              <a:rPr lang="cs-CZ" sz="1400" dirty="0" err="1"/>
              <a:t>direction</a:t>
            </a:r>
            <a:endParaRPr lang="cs-CZ" sz="1400" dirty="0"/>
          </a:p>
          <a:p>
            <a:pPr marL="630936" lvl="4" indent="-173736">
              <a:spcAft>
                <a:spcPts val="300"/>
              </a:spcAft>
              <a:buFont typeface="Wingdings" panose="05000000000000000000" pitchFamily="2" charset="2"/>
              <a:buChar char="v"/>
            </a:pPr>
            <a:r>
              <a:rPr lang="cs-CZ" sz="1400" dirty="0"/>
              <a:t>Hard to </a:t>
            </a:r>
            <a:r>
              <a:rPr lang="cs-CZ" sz="1400" dirty="0" err="1"/>
              <a:t>document</a:t>
            </a:r>
            <a:r>
              <a:rPr lang="cs-CZ" sz="1400" dirty="0"/>
              <a:t> </a:t>
            </a:r>
            <a:r>
              <a:rPr lang="cs-CZ" sz="1400" dirty="0" err="1"/>
              <a:t>all</a:t>
            </a:r>
            <a:r>
              <a:rPr lang="cs-CZ" sz="1400" dirty="0"/>
              <a:t> </a:t>
            </a:r>
            <a:r>
              <a:rPr lang="cs-CZ" sz="1400" dirty="0" err="1"/>
              <a:t>edge</a:t>
            </a:r>
            <a:r>
              <a:rPr lang="cs-CZ" sz="1400" dirty="0"/>
              <a:t> </a:t>
            </a:r>
            <a:r>
              <a:rPr lang="cs-CZ" sz="1400" dirty="0" err="1"/>
              <a:t>cases</a:t>
            </a:r>
            <a:endParaRPr lang="cs-CZ" sz="1400" dirty="0"/>
          </a:p>
          <a:p>
            <a:pPr marL="630936" lvl="4" indent="-173736">
              <a:spcAft>
                <a:spcPts val="300"/>
              </a:spcAft>
              <a:buFont typeface="Wingdings" panose="05000000000000000000" pitchFamily="2" charset="2"/>
              <a:buChar char="v"/>
            </a:pPr>
            <a:endParaRPr lang="en-US" sz="1400" dirty="0"/>
          </a:p>
        </p:txBody>
      </p:sp>
    </p:spTree>
    <p:extLst>
      <p:ext uri="{BB962C8B-B14F-4D97-AF65-F5344CB8AC3E}">
        <p14:creationId xmlns:p14="http://schemas.microsoft.com/office/powerpoint/2010/main" val="385793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men with different facial expressions&#10;&#10;Description automatically generated">
            <a:extLst>
              <a:ext uri="{FF2B5EF4-FFF2-40B4-BE49-F238E27FC236}">
                <a16:creationId xmlns:a16="http://schemas.microsoft.com/office/drawing/2014/main" id="{2DE85996-5AFE-4DC2-E458-F1A789541201}"/>
              </a:ext>
            </a:extLst>
          </p:cNvPr>
          <p:cNvPicPr>
            <a:picLocks noChangeAspect="1"/>
          </p:cNvPicPr>
          <p:nvPr/>
        </p:nvPicPr>
        <p:blipFill rotWithShape="1">
          <a:blip r:embed="rId3"/>
          <a:srcRect t="62137" b="5271"/>
          <a:stretch/>
        </p:blipFill>
        <p:spPr>
          <a:xfrm>
            <a:off x="722062" y="180111"/>
            <a:ext cx="4230938" cy="1821695"/>
          </a:xfrm>
          <a:prstGeom prst="rect">
            <a:avLst/>
          </a:prstGeom>
        </p:spPr>
      </p:pic>
      <p:sp>
        <p:nvSpPr>
          <p:cNvPr id="2" name="Text Placeholder 2">
            <a:extLst>
              <a:ext uri="{FF2B5EF4-FFF2-40B4-BE49-F238E27FC236}">
                <a16:creationId xmlns:a16="http://schemas.microsoft.com/office/drawing/2014/main" id="{B582D01E-B5BE-3CFB-CBFF-79FDE5E758EE}"/>
              </a:ext>
            </a:extLst>
          </p:cNvPr>
          <p:cNvSpPr>
            <a:spLocks noGrp="1"/>
          </p:cNvSpPr>
          <p:nvPr>
            <p:ph type="body" idx="1"/>
          </p:nvPr>
        </p:nvSpPr>
        <p:spPr>
          <a:xfrm>
            <a:off x="150640" y="2136656"/>
            <a:ext cx="8515378" cy="2116689"/>
          </a:xfrm>
        </p:spPr>
        <p:txBody>
          <a:bodyPr/>
          <a:lstStyle/>
          <a:p>
            <a:pPr marL="630936" lvl="3" indent="-173736">
              <a:spcAft>
                <a:spcPts val="300"/>
              </a:spcAft>
              <a:buFont typeface="Wingdings" panose="05000000000000000000" pitchFamily="2" charset="2"/>
              <a:buChar char="v"/>
            </a:pPr>
            <a:r>
              <a:rPr lang="cs-CZ" sz="1400" dirty="0" err="1"/>
              <a:t>Difficult</a:t>
            </a:r>
            <a:r>
              <a:rPr lang="cs-CZ" sz="1400" dirty="0"/>
              <a:t> to </a:t>
            </a:r>
            <a:r>
              <a:rPr lang="cs-CZ" sz="1400" dirty="0" err="1"/>
              <a:t>onboard</a:t>
            </a:r>
            <a:r>
              <a:rPr lang="cs-CZ" sz="1400" dirty="0"/>
              <a:t> </a:t>
            </a:r>
            <a:r>
              <a:rPr lang="cs-CZ" sz="1400" dirty="0" err="1"/>
              <a:t>new</a:t>
            </a:r>
            <a:r>
              <a:rPr lang="cs-CZ" sz="1400" dirty="0"/>
              <a:t> </a:t>
            </a:r>
            <a:r>
              <a:rPr lang="cs-CZ" sz="1400" dirty="0" err="1"/>
              <a:t>people</a:t>
            </a:r>
            <a:endParaRPr lang="cs-CZ" sz="1400" dirty="0"/>
          </a:p>
          <a:p>
            <a:pPr marL="630936" lvl="3" indent="-173736">
              <a:spcAft>
                <a:spcPts val="300"/>
              </a:spcAft>
              <a:buFont typeface="Wingdings" panose="05000000000000000000" pitchFamily="2" charset="2"/>
              <a:buChar char="v"/>
            </a:pPr>
            <a:r>
              <a:rPr lang="cs-CZ" sz="1400" dirty="0" err="1"/>
              <a:t>Massive</a:t>
            </a:r>
            <a:r>
              <a:rPr lang="cs-CZ" sz="1400" dirty="0"/>
              <a:t> </a:t>
            </a:r>
            <a:r>
              <a:rPr lang="cs-CZ" sz="1400" dirty="0" err="1"/>
              <a:t>growth</a:t>
            </a:r>
            <a:r>
              <a:rPr lang="cs-CZ" sz="1400" dirty="0"/>
              <a:t> in </a:t>
            </a:r>
            <a:r>
              <a:rPr lang="cs-CZ" sz="1400" dirty="0" err="1"/>
              <a:t>complexity</a:t>
            </a:r>
            <a:endParaRPr lang="cs-CZ" sz="1400" dirty="0"/>
          </a:p>
          <a:p>
            <a:pPr marL="630936" lvl="3" indent="-173736">
              <a:spcAft>
                <a:spcPts val="300"/>
              </a:spcAft>
              <a:buFont typeface="Wingdings" panose="05000000000000000000" pitchFamily="2" charset="2"/>
              <a:buChar char="v"/>
            </a:pPr>
            <a:r>
              <a:rPr lang="cs-CZ" sz="1400" dirty="0" err="1"/>
              <a:t>Quite</a:t>
            </a:r>
            <a:r>
              <a:rPr lang="cs-CZ" sz="1400" dirty="0"/>
              <a:t> </a:t>
            </a:r>
            <a:r>
              <a:rPr lang="cs-CZ" sz="1400" dirty="0" err="1"/>
              <a:t>rigid</a:t>
            </a:r>
            <a:r>
              <a:rPr lang="cs-CZ" sz="1400" dirty="0"/>
              <a:t> and </a:t>
            </a:r>
            <a:r>
              <a:rPr lang="cs-CZ" sz="1400" dirty="0" err="1"/>
              <a:t>opinionated</a:t>
            </a:r>
            <a:endParaRPr lang="cs-CZ" sz="1400" dirty="0"/>
          </a:p>
          <a:p>
            <a:pPr marL="630936" lvl="3" indent="-173736">
              <a:spcAft>
                <a:spcPts val="300"/>
              </a:spcAft>
              <a:buFont typeface="Wingdings" panose="05000000000000000000" pitchFamily="2" charset="2"/>
              <a:buChar char="v"/>
            </a:pPr>
            <a:r>
              <a:rPr lang="cs-CZ" sz="1400" dirty="0" err="1"/>
              <a:t>Growing</a:t>
            </a:r>
            <a:r>
              <a:rPr lang="cs-CZ" sz="1400" dirty="0"/>
              <a:t> tech </a:t>
            </a:r>
            <a:r>
              <a:rPr lang="cs-CZ" sz="1400" dirty="0" err="1"/>
              <a:t>debt</a:t>
            </a:r>
            <a:endParaRPr lang="cs-CZ" sz="1400" dirty="0"/>
          </a:p>
        </p:txBody>
      </p:sp>
    </p:spTree>
    <p:extLst>
      <p:ext uri="{BB962C8B-B14F-4D97-AF65-F5344CB8AC3E}">
        <p14:creationId xmlns:p14="http://schemas.microsoft.com/office/powerpoint/2010/main" val="370049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4671725"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sz="2000" dirty="0" err="1"/>
              <a:t>The</a:t>
            </a:r>
            <a:r>
              <a:rPr lang="cs-CZ" sz="2000" dirty="0"/>
              <a:t> coming </a:t>
            </a:r>
            <a:r>
              <a:rPr lang="cs-CZ" sz="2000" dirty="0" err="1"/>
              <a:t>of</a:t>
            </a:r>
            <a:r>
              <a:rPr lang="cs-CZ" sz="2000" dirty="0"/>
              <a:t> </a:t>
            </a:r>
            <a:r>
              <a:rPr lang="cs-CZ" sz="2000" dirty="0" err="1"/>
              <a:t>Terraform</a:t>
            </a:r>
            <a:endParaRPr sz="2000" dirty="0"/>
          </a:p>
        </p:txBody>
      </p:sp>
      <p:sp>
        <p:nvSpPr>
          <p:cNvPr id="171" name="Google Shape;171;p39"/>
          <p:cNvSpPr txBox="1">
            <a:spLocks noGrp="1"/>
          </p:cNvSpPr>
          <p:nvPr>
            <p:ph type="body" idx="1"/>
          </p:nvPr>
        </p:nvSpPr>
        <p:spPr>
          <a:xfrm>
            <a:off x="938500" y="1469553"/>
            <a:ext cx="5605175" cy="3039900"/>
          </a:xfrm>
          <a:prstGeom prst="rect">
            <a:avLst/>
          </a:prstGeom>
        </p:spPr>
        <p:txBody>
          <a:bodyPr spcFirstLastPara="1" wrap="square" lIns="91425" tIns="91425" rIns="91425" bIns="91425" anchor="t" anchorCtr="0">
            <a:noAutofit/>
          </a:bodyPr>
          <a:lstStyle/>
          <a:p>
            <a:pPr marL="171450" indent="-171450">
              <a:spcAft>
                <a:spcPts val="1600"/>
              </a:spcAft>
              <a:buFont typeface="Wingdings" panose="05000000000000000000" pitchFamily="2" charset="2"/>
              <a:buChar char="v"/>
            </a:pPr>
            <a:r>
              <a:rPr lang="cs-CZ" sz="1600" dirty="0" err="1"/>
              <a:t>The</a:t>
            </a:r>
            <a:r>
              <a:rPr lang="cs-CZ" sz="1600" dirty="0"/>
              <a:t> </a:t>
            </a:r>
            <a:r>
              <a:rPr lang="cs-CZ" sz="1600" dirty="0" err="1"/>
              <a:t>esoteric</a:t>
            </a:r>
            <a:r>
              <a:rPr lang="cs-CZ" sz="1600" dirty="0"/>
              <a:t>, </a:t>
            </a:r>
            <a:r>
              <a:rPr lang="cs-CZ" sz="1600" dirty="0" err="1"/>
              <a:t>distant</a:t>
            </a:r>
            <a:r>
              <a:rPr lang="cs-CZ" sz="1600" dirty="0"/>
              <a:t> past </a:t>
            </a:r>
            <a:r>
              <a:rPr lang="cs-CZ" sz="1600" dirty="0" err="1"/>
              <a:t>of</a:t>
            </a:r>
            <a:r>
              <a:rPr lang="cs-CZ" sz="1600" dirty="0"/>
              <a:t> </a:t>
            </a:r>
            <a:r>
              <a:rPr lang="cs-CZ" sz="1600" dirty="0" err="1"/>
              <a:t>IaC</a:t>
            </a:r>
            <a:r>
              <a:rPr lang="cs-CZ" sz="1600" dirty="0"/>
              <a:t> </a:t>
            </a:r>
            <a:r>
              <a:rPr lang="cs-CZ" sz="1600" dirty="0" err="1"/>
              <a:t>tools</a:t>
            </a:r>
            <a:r>
              <a:rPr lang="cs-CZ" sz="1600" dirty="0"/>
              <a:t> </a:t>
            </a:r>
          </a:p>
          <a:p>
            <a:pPr marL="171450" indent="-171450">
              <a:spcAft>
                <a:spcPts val="1600"/>
              </a:spcAft>
              <a:buFont typeface="Wingdings" panose="05000000000000000000" pitchFamily="2" charset="2"/>
              <a:buChar char="v"/>
            </a:pPr>
            <a:r>
              <a:rPr lang="cs-CZ" sz="1600" dirty="0" err="1"/>
              <a:t>Endless</a:t>
            </a:r>
            <a:r>
              <a:rPr lang="cs-CZ" sz="1600" dirty="0"/>
              <a:t> </a:t>
            </a:r>
            <a:r>
              <a:rPr lang="cs-CZ" sz="1600" dirty="0" err="1"/>
              <a:t>battle</a:t>
            </a:r>
            <a:r>
              <a:rPr lang="cs-CZ" sz="1600" dirty="0"/>
              <a:t> </a:t>
            </a:r>
            <a:r>
              <a:rPr lang="cs-CZ" sz="1600" dirty="0" err="1"/>
              <a:t>between</a:t>
            </a:r>
            <a:r>
              <a:rPr lang="cs-CZ" sz="1600" dirty="0"/>
              <a:t> </a:t>
            </a:r>
            <a:r>
              <a:rPr lang="cs-CZ" sz="1600" b="1" dirty="0" err="1"/>
              <a:t>Dev</a:t>
            </a:r>
            <a:r>
              <a:rPr lang="cs-CZ" sz="1600" dirty="0"/>
              <a:t> and </a:t>
            </a:r>
            <a:r>
              <a:rPr lang="cs-CZ" sz="1600" b="1" dirty="0" err="1"/>
              <a:t>Ops</a:t>
            </a:r>
            <a:endParaRPr lang="cs-CZ" sz="1600" b="1" dirty="0"/>
          </a:p>
          <a:p>
            <a:pPr marL="171450" indent="-171450">
              <a:spcAft>
                <a:spcPts val="1600"/>
              </a:spcAft>
              <a:buFont typeface="Wingdings" panose="05000000000000000000" pitchFamily="2" charset="2"/>
              <a:buChar char="v"/>
            </a:pPr>
            <a:r>
              <a:rPr lang="cs-CZ" sz="1600" dirty="0" err="1"/>
              <a:t>What‘s</a:t>
            </a:r>
            <a:r>
              <a:rPr lang="cs-CZ" sz="1600" dirty="0"/>
              <a:t> up </a:t>
            </a:r>
            <a:r>
              <a:rPr lang="cs-CZ" sz="1600" dirty="0" err="1"/>
              <a:t>with</a:t>
            </a:r>
            <a:r>
              <a:rPr lang="cs-CZ" sz="1600" dirty="0"/>
              <a:t> </a:t>
            </a:r>
            <a:r>
              <a:rPr lang="cs-CZ" sz="1600" dirty="0" err="1"/>
              <a:t>the</a:t>
            </a:r>
            <a:r>
              <a:rPr lang="cs-CZ" sz="1600" dirty="0"/>
              <a:t> </a:t>
            </a:r>
            <a:r>
              <a:rPr lang="cs-CZ" sz="1600" dirty="0" err="1"/>
              <a:t>fragmented</a:t>
            </a:r>
            <a:r>
              <a:rPr lang="cs-CZ" sz="1600" dirty="0"/>
              <a:t> </a:t>
            </a:r>
            <a:r>
              <a:rPr lang="cs-CZ" sz="1600" dirty="0" err="1"/>
              <a:t>ecosystem</a:t>
            </a:r>
            <a:r>
              <a:rPr lang="cs-CZ" sz="1600" dirty="0"/>
              <a:t>?</a:t>
            </a:r>
          </a:p>
          <a:p>
            <a:pPr marL="171450" indent="-171450">
              <a:spcAft>
                <a:spcPts val="1600"/>
              </a:spcAft>
              <a:buFont typeface="Wingdings" panose="05000000000000000000" pitchFamily="2" charset="2"/>
              <a:buChar char="v"/>
            </a:pPr>
            <a:r>
              <a:rPr lang="cs-CZ" sz="1600" dirty="0" err="1"/>
              <a:t>The</a:t>
            </a:r>
            <a:r>
              <a:rPr lang="cs-CZ" sz="1600" dirty="0"/>
              <a:t> </a:t>
            </a:r>
            <a:r>
              <a:rPr lang="cs-CZ" sz="1600" dirty="0" err="1"/>
              <a:t>new</a:t>
            </a:r>
            <a:r>
              <a:rPr lang="cs-CZ" sz="1600" dirty="0"/>
              <a:t> </a:t>
            </a:r>
            <a:r>
              <a:rPr lang="cs-CZ" sz="1600" dirty="0" err="1"/>
              <a:t>kid</a:t>
            </a:r>
            <a:r>
              <a:rPr lang="cs-CZ" sz="1600" dirty="0"/>
              <a:t> on </a:t>
            </a:r>
            <a:r>
              <a:rPr lang="cs-CZ" sz="1600" dirty="0" err="1"/>
              <a:t>the</a:t>
            </a:r>
            <a:r>
              <a:rPr lang="cs-CZ" sz="1600" dirty="0"/>
              <a:t> </a:t>
            </a:r>
            <a:r>
              <a:rPr lang="cs-CZ" sz="1600" dirty="0" err="1"/>
              <a:t>block</a:t>
            </a:r>
            <a:endParaRPr lang="cs-CZ" sz="1600" dirty="0"/>
          </a:p>
          <a:p>
            <a:pPr marL="171450" indent="-171450">
              <a:spcAft>
                <a:spcPts val="1600"/>
              </a:spcAft>
              <a:buFont typeface="Wingdings" panose="05000000000000000000" pitchFamily="2" charset="2"/>
              <a:buChar char="v"/>
            </a:pPr>
            <a:r>
              <a:rPr lang="cs-CZ" sz="1600" dirty="0" err="1"/>
              <a:t>One</a:t>
            </a:r>
            <a:r>
              <a:rPr lang="cs-CZ" sz="1600" dirty="0"/>
              <a:t> </a:t>
            </a:r>
            <a:r>
              <a:rPr lang="cs-CZ" sz="1600" dirty="0" err="1"/>
              <a:t>persistent</a:t>
            </a:r>
            <a:r>
              <a:rPr lang="cs-CZ" sz="1600" dirty="0"/>
              <a:t> </a:t>
            </a:r>
            <a:r>
              <a:rPr lang="cs-CZ" sz="1600" dirty="0" err="1"/>
              <a:t>problem</a:t>
            </a:r>
            <a:r>
              <a:rPr lang="cs-CZ" sz="1600" dirty="0"/>
              <a:t>…</a:t>
            </a:r>
          </a:p>
          <a:p>
            <a:pPr marL="171450" indent="-171450">
              <a:spcAft>
                <a:spcPts val="1600"/>
              </a:spcAft>
              <a:buFont typeface="Wingdings" panose="05000000000000000000" pitchFamily="2" charset="2"/>
              <a:buChar char="v"/>
            </a:pPr>
            <a:endParaRPr lang="cs-CZ" dirty="0"/>
          </a:p>
          <a:p>
            <a:pPr marL="171450" indent="-171450">
              <a:spcAft>
                <a:spcPts val="1600"/>
              </a:spcAft>
              <a:buFont typeface="Wingdings" panose="05000000000000000000" pitchFamily="2" charset="2"/>
              <a:buChar char="v"/>
            </a:pPr>
            <a:endParaRPr lang="cs-CZ" dirty="0"/>
          </a:p>
          <a:p>
            <a:pPr marL="171450" indent="-171450">
              <a:spcAft>
                <a:spcPts val="1600"/>
              </a:spcAft>
              <a:buFont typeface="Wingdings" panose="05000000000000000000" pitchFamily="2" charset="2"/>
              <a:buChar char="v"/>
            </a:pPr>
            <a:endParaRPr lang="cs-CZ" dirty="0"/>
          </a:p>
          <a:p>
            <a:pPr marL="171450" indent="-171450">
              <a:spcAft>
                <a:spcPts val="1600"/>
              </a:spcAft>
              <a:buFont typeface="Wingdings" panose="05000000000000000000" pitchFamily="2" charset="2"/>
              <a:buChar char="v"/>
            </a:pPr>
            <a:endParaRPr lang="cs-CZ" dirty="0"/>
          </a:p>
          <a:p>
            <a:pPr marL="171450" indent="-171450">
              <a:spcAft>
                <a:spcPts val="1600"/>
              </a:spcAft>
              <a:buFont typeface="Wingdings" panose="05000000000000000000" pitchFamily="2" charset="2"/>
              <a:buChar char="v"/>
            </a:pPr>
            <a:endParaRPr dirty="0"/>
          </a:p>
        </p:txBody>
      </p:sp>
      <p:cxnSp>
        <p:nvCxnSpPr>
          <p:cNvPr id="172" name="Google Shape;172;p39"/>
          <p:cNvCxnSpPr/>
          <p:nvPr/>
        </p:nvCxnSpPr>
        <p:spPr>
          <a:xfrm>
            <a:off x="1030987" y="98372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3" name="Picture 2" descr="A black background with white text and purple letters&#10;&#10;Description automatically generated">
            <a:extLst>
              <a:ext uri="{FF2B5EF4-FFF2-40B4-BE49-F238E27FC236}">
                <a16:creationId xmlns:a16="http://schemas.microsoft.com/office/drawing/2014/main" id="{8C933636-4189-B3F4-203B-2A40EA7C262D}"/>
              </a:ext>
            </a:extLst>
          </p:cNvPr>
          <p:cNvPicPr>
            <a:picLocks noChangeAspect="1"/>
          </p:cNvPicPr>
          <p:nvPr/>
        </p:nvPicPr>
        <p:blipFill rotWithShape="1">
          <a:blip r:embed="rId4"/>
          <a:srcRect t="12413" b="20628"/>
          <a:stretch/>
        </p:blipFill>
        <p:spPr>
          <a:xfrm>
            <a:off x="6294728" y="4009793"/>
            <a:ext cx="2369780" cy="83306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3;p38">
            <a:extLst>
              <a:ext uri="{FF2B5EF4-FFF2-40B4-BE49-F238E27FC236}">
                <a16:creationId xmlns:a16="http://schemas.microsoft.com/office/drawing/2014/main" id="{AA00971E-3579-AF35-E03E-3AE2911BC690}"/>
              </a:ext>
            </a:extLst>
          </p:cNvPr>
          <p:cNvSpPr txBox="1">
            <a:spLocks/>
          </p:cNvSpPr>
          <p:nvPr/>
        </p:nvSpPr>
        <p:spPr>
          <a:xfrm>
            <a:off x="1773511" y="3872350"/>
            <a:ext cx="5055600" cy="762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1625" algn="l" rtl="0">
              <a:lnSpc>
                <a:spcPct val="100000"/>
              </a:lnSpc>
              <a:spcBef>
                <a:spcPts val="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1pPr>
            <a:lvl2pPr marL="914400" marR="0" lvl="1"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2pPr>
            <a:lvl3pPr marL="1371600" marR="0" lvl="2"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3pPr>
            <a:lvl4pPr marL="1828800" marR="0" lvl="3"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4pPr>
            <a:lvl5pPr marL="2286000" marR="0" lvl="4"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5pPr>
            <a:lvl6pPr marL="2743200" marR="0" lvl="5"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6pPr>
            <a:lvl7pPr marL="3200400" marR="0" lvl="6"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7pPr>
            <a:lvl8pPr marL="3657600" marR="0" lvl="7" indent="-301625" algn="l" rtl="0">
              <a:lnSpc>
                <a:spcPct val="100000"/>
              </a:lnSpc>
              <a:spcBef>
                <a:spcPts val="1600"/>
              </a:spcBef>
              <a:spcAft>
                <a:spcPts val="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8pPr>
            <a:lvl9pPr marL="4114800" marR="0" lvl="8" indent="-301625" algn="l" rtl="0">
              <a:lnSpc>
                <a:spcPct val="100000"/>
              </a:lnSpc>
              <a:spcBef>
                <a:spcPts val="1600"/>
              </a:spcBef>
              <a:spcAft>
                <a:spcPts val="1600"/>
              </a:spcAft>
              <a:buClr>
                <a:schemeClr val="lt1"/>
              </a:buClr>
              <a:buSzPts val="1150"/>
              <a:buFont typeface="Montserrat"/>
              <a:buChar char="■"/>
              <a:defRPr sz="1150" b="0" i="0" u="none" strike="noStrike" cap="none">
                <a:solidFill>
                  <a:schemeClr val="lt1"/>
                </a:solidFill>
                <a:latin typeface="Montserrat"/>
                <a:ea typeface="Montserrat"/>
                <a:cs typeface="Montserrat"/>
                <a:sym typeface="Montserrat"/>
              </a:defRPr>
            </a:lvl9pPr>
          </a:lstStyle>
          <a:p>
            <a:pPr marL="155575" indent="0" algn="ctr">
              <a:buNone/>
            </a:pPr>
            <a:r>
              <a:rPr lang="cs-CZ" sz="1600" dirty="0" err="1">
                <a:solidFill>
                  <a:schemeClr val="accent1"/>
                </a:solidFill>
              </a:rPr>
              <a:t>Overall</a:t>
            </a:r>
            <a:r>
              <a:rPr lang="cs-CZ" sz="1600" dirty="0">
                <a:solidFill>
                  <a:schemeClr val="accent1"/>
                </a:solidFill>
              </a:rPr>
              <a:t>, </a:t>
            </a:r>
            <a:r>
              <a:rPr lang="cs-CZ" sz="1600" dirty="0" err="1">
                <a:solidFill>
                  <a:schemeClr val="accent1"/>
                </a:solidFill>
              </a:rPr>
              <a:t>our</a:t>
            </a:r>
            <a:r>
              <a:rPr lang="cs-CZ" sz="1600" dirty="0">
                <a:solidFill>
                  <a:schemeClr val="accent1"/>
                </a:solidFill>
              </a:rPr>
              <a:t> </a:t>
            </a:r>
            <a:r>
              <a:rPr lang="cs-CZ" sz="1600" dirty="0" err="1">
                <a:solidFill>
                  <a:schemeClr val="accent1"/>
                </a:solidFill>
              </a:rPr>
              <a:t>approach</a:t>
            </a:r>
            <a:r>
              <a:rPr lang="cs-CZ" sz="1600" dirty="0">
                <a:solidFill>
                  <a:schemeClr val="accent1"/>
                </a:solidFill>
              </a:rPr>
              <a:t> </a:t>
            </a:r>
            <a:r>
              <a:rPr lang="cs-CZ" sz="1600" dirty="0" err="1">
                <a:solidFill>
                  <a:schemeClr val="accent1"/>
                </a:solidFill>
              </a:rPr>
              <a:t>is</a:t>
            </a:r>
            <a:r>
              <a:rPr lang="cs-CZ" sz="1600" dirty="0">
                <a:solidFill>
                  <a:schemeClr val="accent1"/>
                </a:solidFill>
              </a:rPr>
              <a:t> very </a:t>
            </a:r>
            <a:r>
              <a:rPr lang="cs-CZ" sz="1600" dirty="0" err="1">
                <a:solidFill>
                  <a:schemeClr val="accent1"/>
                </a:solidFill>
              </a:rPr>
              <a:t>different</a:t>
            </a:r>
            <a:r>
              <a:rPr lang="cs-CZ" sz="1600" dirty="0">
                <a:solidFill>
                  <a:schemeClr val="accent1"/>
                </a:solidFill>
              </a:rPr>
              <a:t>. </a:t>
            </a:r>
            <a:r>
              <a:rPr lang="cs-CZ" sz="1600" dirty="0" err="1">
                <a:solidFill>
                  <a:schemeClr val="accent1"/>
                </a:solidFill>
              </a:rPr>
              <a:t>Is</a:t>
            </a:r>
            <a:r>
              <a:rPr lang="cs-CZ" sz="1600" dirty="0">
                <a:solidFill>
                  <a:schemeClr val="accent1"/>
                </a:solidFill>
              </a:rPr>
              <a:t> </a:t>
            </a:r>
            <a:r>
              <a:rPr lang="cs-CZ" sz="1600" dirty="0" err="1">
                <a:solidFill>
                  <a:schemeClr val="accent1"/>
                </a:solidFill>
              </a:rPr>
              <a:t>it</a:t>
            </a:r>
            <a:r>
              <a:rPr lang="cs-CZ" sz="1600" dirty="0">
                <a:solidFill>
                  <a:schemeClr val="accent1"/>
                </a:solidFill>
              </a:rPr>
              <a:t> hard and </a:t>
            </a:r>
            <a:r>
              <a:rPr lang="cs-CZ" sz="1600" dirty="0" err="1">
                <a:solidFill>
                  <a:schemeClr val="accent1"/>
                </a:solidFill>
              </a:rPr>
              <a:t>unconventional</a:t>
            </a:r>
            <a:r>
              <a:rPr lang="cs-CZ" sz="1600" dirty="0">
                <a:solidFill>
                  <a:schemeClr val="accent1"/>
                </a:solidFill>
              </a:rPr>
              <a:t>  </a:t>
            </a:r>
            <a:r>
              <a:rPr lang="cs-CZ" sz="1600" dirty="0" err="1">
                <a:solidFill>
                  <a:schemeClr val="accent1"/>
                </a:solidFill>
              </a:rPr>
              <a:t>at</a:t>
            </a:r>
            <a:r>
              <a:rPr lang="cs-CZ" sz="1600" dirty="0">
                <a:solidFill>
                  <a:schemeClr val="accent1"/>
                </a:solidFill>
              </a:rPr>
              <a:t> </a:t>
            </a:r>
            <a:r>
              <a:rPr lang="cs-CZ" sz="1600" dirty="0" err="1">
                <a:solidFill>
                  <a:schemeClr val="accent1"/>
                </a:solidFill>
              </a:rPr>
              <a:t>times</a:t>
            </a:r>
            <a:r>
              <a:rPr lang="cs-CZ" sz="1600" dirty="0">
                <a:solidFill>
                  <a:schemeClr val="accent1"/>
                </a:solidFill>
              </a:rPr>
              <a:t>? </a:t>
            </a:r>
            <a:r>
              <a:rPr lang="cs-CZ" sz="1600" dirty="0" err="1">
                <a:solidFill>
                  <a:schemeClr val="accent1"/>
                </a:solidFill>
              </a:rPr>
              <a:t>Yes</a:t>
            </a:r>
            <a:r>
              <a:rPr lang="cs-CZ" sz="1600" dirty="0">
                <a:solidFill>
                  <a:schemeClr val="accent1"/>
                </a:solidFill>
              </a:rPr>
              <a:t>. But </a:t>
            </a:r>
            <a:r>
              <a:rPr lang="cs-CZ" sz="1600" dirty="0" err="1">
                <a:solidFill>
                  <a:schemeClr val="accent1"/>
                </a:solidFill>
              </a:rPr>
              <a:t>we</a:t>
            </a:r>
            <a:r>
              <a:rPr lang="cs-CZ" sz="1600" dirty="0">
                <a:solidFill>
                  <a:schemeClr val="accent1"/>
                </a:solidFill>
              </a:rPr>
              <a:t> are </a:t>
            </a:r>
            <a:r>
              <a:rPr lang="cs-CZ" sz="1600" dirty="0" err="1">
                <a:solidFill>
                  <a:schemeClr val="accent1"/>
                </a:solidFill>
              </a:rPr>
              <a:t>still</a:t>
            </a:r>
            <a:r>
              <a:rPr lang="cs-CZ" sz="1600" dirty="0">
                <a:solidFill>
                  <a:schemeClr val="accent1"/>
                </a:solidFill>
              </a:rPr>
              <a:t> proud </a:t>
            </a:r>
            <a:r>
              <a:rPr lang="cs-CZ" sz="1600" dirty="0" err="1">
                <a:solidFill>
                  <a:schemeClr val="accent1"/>
                </a:solidFill>
              </a:rPr>
              <a:t>of</a:t>
            </a:r>
            <a:r>
              <a:rPr lang="cs-CZ" sz="1600" dirty="0">
                <a:solidFill>
                  <a:schemeClr val="accent1"/>
                </a:solidFill>
              </a:rPr>
              <a:t> </a:t>
            </a:r>
            <a:r>
              <a:rPr lang="cs-CZ" sz="1600" dirty="0" err="1">
                <a:solidFill>
                  <a:schemeClr val="accent1"/>
                </a:solidFill>
              </a:rPr>
              <a:t>it</a:t>
            </a:r>
            <a:r>
              <a:rPr lang="cs-CZ" sz="1600" dirty="0">
                <a:solidFill>
                  <a:schemeClr val="accent1"/>
                </a:solidFill>
              </a:rPr>
              <a:t>.   :-)</a:t>
            </a:r>
            <a:endParaRPr lang="en-US" sz="1600" dirty="0">
              <a:solidFill>
                <a:schemeClr val="accent1"/>
              </a:solidFill>
            </a:endParaRPr>
          </a:p>
        </p:txBody>
      </p:sp>
      <p:sp>
        <p:nvSpPr>
          <p:cNvPr id="4" name="TextBox 3">
            <a:extLst>
              <a:ext uri="{FF2B5EF4-FFF2-40B4-BE49-F238E27FC236}">
                <a16:creationId xmlns:a16="http://schemas.microsoft.com/office/drawing/2014/main" id="{CD9A46AD-4A3D-61C3-EDD3-7FDFFE81CAA5}"/>
              </a:ext>
            </a:extLst>
          </p:cNvPr>
          <p:cNvSpPr txBox="1"/>
          <p:nvPr/>
        </p:nvSpPr>
        <p:spPr>
          <a:xfrm>
            <a:off x="367145" y="154847"/>
            <a:ext cx="4572000" cy="707886"/>
          </a:xfrm>
          <a:prstGeom prst="rect">
            <a:avLst/>
          </a:prstGeom>
          <a:noFill/>
        </p:spPr>
        <p:txBody>
          <a:bodyPr wrap="square">
            <a:spAutoFit/>
          </a:bodyPr>
          <a:lstStyle/>
          <a:p>
            <a:r>
              <a:rPr lang="cs-CZ" sz="4000" b="1" dirty="0" err="1">
                <a:solidFill>
                  <a:schemeClr val="bg1"/>
                </a:solidFill>
                <a:latin typeface="Montserrat ExtraLight"/>
                <a:ea typeface="Montserrat ExtraLight"/>
                <a:cs typeface="Montserrat ExtraLight"/>
                <a:sym typeface="Montserrat ExtraLight"/>
              </a:rPr>
              <a:t>Recap</a:t>
            </a:r>
            <a:r>
              <a:rPr lang="cs-CZ" sz="4000" b="1" dirty="0">
                <a:solidFill>
                  <a:schemeClr val="bg1"/>
                </a:solidFill>
                <a:latin typeface="Montserrat ExtraLight"/>
                <a:ea typeface="Montserrat ExtraLight"/>
                <a:cs typeface="Montserrat ExtraLight"/>
                <a:sym typeface="Montserrat ExtraLight"/>
              </a:rPr>
              <a:t>!</a:t>
            </a:r>
            <a:endParaRPr lang="en-US" sz="4000" b="1" dirty="0">
              <a:solidFill>
                <a:schemeClr val="bg1"/>
              </a:solidFill>
            </a:endParaRPr>
          </a:p>
        </p:txBody>
      </p:sp>
      <p:pic>
        <p:nvPicPr>
          <p:cNvPr id="6" name="Picture 5" descr="A picture of a person in a black frame&#10;&#10;Description automatically generated">
            <a:extLst>
              <a:ext uri="{FF2B5EF4-FFF2-40B4-BE49-F238E27FC236}">
                <a16:creationId xmlns:a16="http://schemas.microsoft.com/office/drawing/2014/main" id="{48FE2162-3A51-1CF8-7E7B-FD09595CE0CA}"/>
              </a:ext>
            </a:extLst>
          </p:cNvPr>
          <p:cNvPicPr>
            <a:picLocks noChangeAspect="1"/>
          </p:cNvPicPr>
          <p:nvPr/>
        </p:nvPicPr>
        <p:blipFill>
          <a:blip r:embed="rId3"/>
          <a:stretch>
            <a:fillRect/>
          </a:stretch>
        </p:blipFill>
        <p:spPr>
          <a:xfrm>
            <a:off x="2992582" y="889970"/>
            <a:ext cx="2617458" cy="2791955"/>
          </a:xfrm>
          <a:prstGeom prst="rect">
            <a:avLst/>
          </a:prstGeom>
        </p:spPr>
      </p:pic>
    </p:spTree>
    <p:extLst>
      <p:ext uri="{BB962C8B-B14F-4D97-AF65-F5344CB8AC3E}">
        <p14:creationId xmlns:p14="http://schemas.microsoft.com/office/powerpoint/2010/main" val="164834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044200" y="522218"/>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r>
              <a:rPr lang="cs-CZ" sz="2400" b="0" dirty="0" err="1">
                <a:latin typeface="Montserrat ExtraLight"/>
                <a:ea typeface="Montserrat ExtraLight"/>
                <a:cs typeface="Montserrat ExtraLight"/>
                <a:sym typeface="Montserrat ExtraLight"/>
              </a:rPr>
              <a:t>Thank</a:t>
            </a:r>
            <a:r>
              <a:rPr lang="cs-CZ" sz="2400" b="0" dirty="0">
                <a:latin typeface="Montserrat ExtraLight"/>
                <a:ea typeface="Montserrat ExtraLight"/>
                <a:cs typeface="Montserrat ExtraLight"/>
                <a:sym typeface="Montserrat ExtraLight"/>
              </a:rPr>
              <a:t> </a:t>
            </a:r>
            <a:r>
              <a:rPr lang="cs-CZ" sz="2400" b="0" dirty="0" err="1">
                <a:latin typeface="Montserrat ExtraLight"/>
                <a:ea typeface="Montserrat ExtraLight"/>
                <a:cs typeface="Montserrat ExtraLight"/>
                <a:sym typeface="Montserrat ExtraLight"/>
              </a:rPr>
              <a:t>you</a:t>
            </a:r>
            <a:r>
              <a:rPr lang="cs-CZ" sz="2400" b="0" dirty="0">
                <a:latin typeface="Montserrat ExtraLight"/>
                <a:ea typeface="Montserrat ExtraLight"/>
                <a:cs typeface="Montserrat ExtraLight"/>
                <a:sym typeface="Montserrat ExtraLight"/>
              </a:rPr>
              <a:t>!</a:t>
            </a:r>
            <a:endParaRPr sz="2400" dirty="0">
              <a:latin typeface="Montserrat ExtraLight" panose="00000300000000000000" pitchFamily="2" charset="0"/>
            </a:endParaRPr>
          </a:p>
        </p:txBody>
      </p:sp>
      <p:cxnSp>
        <p:nvCxnSpPr>
          <p:cNvPr id="165" name="Google Shape;165;p38"/>
          <p:cNvCxnSpPr/>
          <p:nvPr/>
        </p:nvCxnSpPr>
        <p:spPr>
          <a:xfrm>
            <a:off x="3025288" y="1317895"/>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026" name="Picture 2" descr="see you in hell Memes &amp; GIFs - Imgflip">
            <a:extLst>
              <a:ext uri="{FF2B5EF4-FFF2-40B4-BE49-F238E27FC236}">
                <a16:creationId xmlns:a16="http://schemas.microsoft.com/office/drawing/2014/main" id="{3E790CAC-7D93-3209-12F4-33B8C06DE6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76"/>
          <a:stretch/>
        </p:blipFill>
        <p:spPr bwMode="auto">
          <a:xfrm>
            <a:off x="2624002" y="1803865"/>
            <a:ext cx="363259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qr code with a star in the middle&#10;&#10;Description automatically generated">
            <a:extLst>
              <a:ext uri="{FF2B5EF4-FFF2-40B4-BE49-F238E27FC236}">
                <a16:creationId xmlns:a16="http://schemas.microsoft.com/office/drawing/2014/main" id="{25BBE724-2D28-0CC4-EFF7-2B65D8380E6A}"/>
              </a:ext>
            </a:extLst>
          </p:cNvPr>
          <p:cNvPicPr>
            <a:picLocks noChangeAspect="1"/>
          </p:cNvPicPr>
          <p:nvPr/>
        </p:nvPicPr>
        <p:blipFill>
          <a:blip r:embed="rId4"/>
          <a:stretch>
            <a:fillRect/>
          </a:stretch>
        </p:blipFill>
        <p:spPr>
          <a:xfrm>
            <a:off x="7322128" y="3410675"/>
            <a:ext cx="1548880" cy="1548880"/>
          </a:xfrm>
          <a:prstGeom prst="rect">
            <a:avLst/>
          </a:prstGeom>
          <a:solidFill>
            <a:schemeClr val="bg1"/>
          </a:solidFill>
        </p:spPr>
      </p:pic>
    </p:spTree>
    <p:extLst>
      <p:ext uri="{BB962C8B-B14F-4D97-AF65-F5344CB8AC3E}">
        <p14:creationId xmlns:p14="http://schemas.microsoft.com/office/powerpoint/2010/main" val="310447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9F22-48F3-3BB2-8E2B-10E95461DEAF}"/>
              </a:ext>
            </a:extLst>
          </p:cNvPr>
          <p:cNvSpPr>
            <a:spLocks noGrp="1"/>
          </p:cNvSpPr>
          <p:nvPr>
            <p:ph type="title"/>
          </p:nvPr>
        </p:nvSpPr>
        <p:spPr/>
        <p:txBody>
          <a:bodyPr/>
          <a:lstStyle/>
          <a:p>
            <a:r>
              <a:rPr lang="cs-CZ" sz="2000" dirty="0"/>
              <a:t>A </a:t>
            </a:r>
            <a:r>
              <a:rPr lang="cs-CZ" sz="2000" dirty="0" err="1"/>
              <a:t>new</a:t>
            </a:r>
            <a:r>
              <a:rPr lang="cs-CZ" sz="2000" dirty="0"/>
              <a:t> rival - </a:t>
            </a:r>
            <a:r>
              <a:rPr lang="cs-CZ" sz="2000" dirty="0" err="1"/>
              <a:t>Pulumi</a:t>
            </a:r>
            <a:endParaRPr lang="en-US" sz="2000" dirty="0"/>
          </a:p>
        </p:txBody>
      </p:sp>
      <p:sp>
        <p:nvSpPr>
          <p:cNvPr id="3" name="Text Placeholder 2">
            <a:extLst>
              <a:ext uri="{FF2B5EF4-FFF2-40B4-BE49-F238E27FC236}">
                <a16:creationId xmlns:a16="http://schemas.microsoft.com/office/drawing/2014/main" id="{B504079F-18AD-1782-8FB2-6DB9FDE4C517}"/>
              </a:ext>
            </a:extLst>
          </p:cNvPr>
          <p:cNvSpPr>
            <a:spLocks noGrp="1"/>
          </p:cNvSpPr>
          <p:nvPr>
            <p:ph type="body" idx="1"/>
          </p:nvPr>
        </p:nvSpPr>
        <p:spPr>
          <a:xfrm>
            <a:off x="938500" y="1691050"/>
            <a:ext cx="5390863" cy="3452450"/>
          </a:xfrm>
        </p:spPr>
        <p:txBody>
          <a:bodyPr/>
          <a:lstStyle/>
          <a:p>
            <a:pPr marL="173736" indent="-173736">
              <a:spcAft>
                <a:spcPts val="1600"/>
              </a:spcAft>
              <a:buFont typeface="Wingdings" panose="05000000000000000000" pitchFamily="2" charset="2"/>
              <a:buChar char="v"/>
            </a:pPr>
            <a:r>
              <a:rPr lang="cs-CZ" sz="1600" dirty="0" err="1"/>
              <a:t>Bold</a:t>
            </a:r>
            <a:r>
              <a:rPr lang="cs-CZ" sz="1600" dirty="0"/>
              <a:t> </a:t>
            </a:r>
            <a:r>
              <a:rPr lang="cs-CZ" sz="1600" dirty="0" err="1"/>
              <a:t>approach</a:t>
            </a:r>
            <a:r>
              <a:rPr lang="cs-CZ" sz="1600" dirty="0"/>
              <a:t> to </a:t>
            </a:r>
            <a:r>
              <a:rPr lang="cs-CZ" sz="1600" dirty="0" err="1"/>
              <a:t>an</a:t>
            </a:r>
            <a:r>
              <a:rPr lang="cs-CZ" sz="1600" dirty="0"/>
              <a:t> </a:t>
            </a:r>
            <a:r>
              <a:rPr lang="cs-CZ" sz="1600" dirty="0" err="1"/>
              <a:t>age-old</a:t>
            </a:r>
            <a:r>
              <a:rPr lang="cs-CZ" sz="1600" dirty="0"/>
              <a:t> </a:t>
            </a:r>
            <a:r>
              <a:rPr lang="cs-CZ" sz="1600" dirty="0" err="1"/>
              <a:t>discrepancy</a:t>
            </a:r>
            <a:endParaRPr lang="cs-CZ" sz="1600" dirty="0"/>
          </a:p>
          <a:p>
            <a:pPr marL="173736" indent="-173736">
              <a:spcAft>
                <a:spcPts val="1600"/>
              </a:spcAft>
              <a:buFont typeface="Wingdings" panose="05000000000000000000" pitchFamily="2" charset="2"/>
              <a:buChar char="v"/>
            </a:pPr>
            <a:r>
              <a:rPr lang="cs-CZ" sz="1600" dirty="0" err="1"/>
              <a:t>Declarative</a:t>
            </a:r>
            <a:r>
              <a:rPr lang="cs-CZ" sz="1600" dirty="0"/>
              <a:t> </a:t>
            </a:r>
            <a:r>
              <a:rPr lang="cs-CZ" sz="1600" dirty="0" err="1"/>
              <a:t>Imperatives</a:t>
            </a:r>
            <a:endParaRPr lang="cs-CZ" sz="1600" dirty="0"/>
          </a:p>
          <a:p>
            <a:pPr marL="173736" indent="-173736">
              <a:spcAft>
                <a:spcPts val="1600"/>
              </a:spcAft>
              <a:buFont typeface="Wingdings" panose="05000000000000000000" pitchFamily="2" charset="2"/>
              <a:buChar char="v"/>
            </a:pPr>
            <a:r>
              <a:rPr lang="cs-CZ" sz="1600" dirty="0" err="1"/>
              <a:t>Back</a:t>
            </a:r>
            <a:r>
              <a:rPr lang="cs-CZ" sz="1600" dirty="0"/>
              <a:t> to </a:t>
            </a:r>
            <a:r>
              <a:rPr lang="cs-CZ" sz="1600" dirty="0" err="1"/>
              <a:t>the</a:t>
            </a:r>
            <a:r>
              <a:rPr lang="cs-CZ" sz="1600" dirty="0"/>
              <a:t> </a:t>
            </a:r>
            <a:r>
              <a:rPr lang="cs-CZ" sz="1600" dirty="0" err="1"/>
              <a:t>basics</a:t>
            </a:r>
            <a:endParaRPr lang="cs-CZ" sz="1600" dirty="0"/>
          </a:p>
          <a:p>
            <a:pPr marL="173736" indent="-173736">
              <a:spcAft>
                <a:spcPts val="1600"/>
              </a:spcAft>
              <a:buFont typeface="Wingdings" panose="05000000000000000000" pitchFamily="2" charset="2"/>
              <a:buChar char="v"/>
            </a:pPr>
            <a:r>
              <a:rPr lang="cs-CZ" sz="1600" dirty="0" err="1"/>
              <a:t>From</a:t>
            </a:r>
            <a:r>
              <a:rPr lang="cs-CZ" sz="1600" dirty="0"/>
              <a:t> </a:t>
            </a:r>
            <a:r>
              <a:rPr lang="cs-CZ" sz="1600" dirty="0" err="1"/>
              <a:t>Ops</a:t>
            </a:r>
            <a:r>
              <a:rPr lang="cs-CZ" sz="1600" dirty="0"/>
              <a:t> to </a:t>
            </a:r>
            <a:r>
              <a:rPr lang="cs-CZ" sz="1600" dirty="0" err="1"/>
              <a:t>DevOps</a:t>
            </a:r>
            <a:r>
              <a:rPr lang="cs-CZ" sz="1600" dirty="0"/>
              <a:t> – </a:t>
            </a:r>
            <a:r>
              <a:rPr lang="cs-CZ" sz="1600" dirty="0" err="1"/>
              <a:t>transferrable</a:t>
            </a:r>
            <a:r>
              <a:rPr lang="cs-CZ" sz="1600" dirty="0"/>
              <a:t> </a:t>
            </a:r>
            <a:r>
              <a:rPr lang="cs-CZ" sz="1600" dirty="0" err="1"/>
              <a:t>skills</a:t>
            </a:r>
            <a:endParaRPr lang="cs-CZ" sz="1600" dirty="0"/>
          </a:p>
          <a:p>
            <a:pPr>
              <a:lnSpc>
                <a:spcPct val="200000"/>
              </a:lnSpc>
              <a:buFont typeface="Wingdings" panose="05000000000000000000" pitchFamily="2" charset="2"/>
              <a:buChar char="v"/>
            </a:pPr>
            <a:endParaRPr lang="cs-CZ" sz="1600" dirty="0"/>
          </a:p>
          <a:p>
            <a:pPr>
              <a:lnSpc>
                <a:spcPct val="200000"/>
              </a:lnSpc>
              <a:buFont typeface="Wingdings" panose="05000000000000000000" pitchFamily="2" charset="2"/>
              <a:buChar char="v"/>
            </a:pPr>
            <a:endParaRPr lang="cs-CZ" sz="1600" dirty="0"/>
          </a:p>
          <a:p>
            <a:pPr>
              <a:buFont typeface="Wingdings" panose="05000000000000000000" pitchFamily="2" charset="2"/>
              <a:buChar char="v"/>
            </a:pPr>
            <a:endParaRPr lang="en-US" sz="1600" dirty="0"/>
          </a:p>
        </p:txBody>
      </p:sp>
      <p:cxnSp>
        <p:nvCxnSpPr>
          <p:cNvPr id="4" name="Google Shape;172;p39">
            <a:extLst>
              <a:ext uri="{FF2B5EF4-FFF2-40B4-BE49-F238E27FC236}">
                <a16:creationId xmlns:a16="http://schemas.microsoft.com/office/drawing/2014/main" id="{36F61146-CED8-4F72-9035-2DBC17BE6BB8}"/>
              </a:ext>
            </a:extLst>
          </p:cNvPr>
          <p:cNvCxnSpPr/>
          <p:nvPr/>
        </p:nvCxnSpPr>
        <p:spPr>
          <a:xfrm>
            <a:off x="1026200" y="1007664"/>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5" name="Picture 4" descr="A white text on a black background&#10;&#10;Description automatically generated">
            <a:extLst>
              <a:ext uri="{FF2B5EF4-FFF2-40B4-BE49-F238E27FC236}">
                <a16:creationId xmlns:a16="http://schemas.microsoft.com/office/drawing/2014/main" id="{0B317785-79F9-0030-ED25-1551FB7E772E}"/>
              </a:ext>
            </a:extLst>
          </p:cNvPr>
          <p:cNvPicPr>
            <a:picLocks noChangeAspect="1"/>
          </p:cNvPicPr>
          <p:nvPr/>
        </p:nvPicPr>
        <p:blipFill>
          <a:blip r:embed="rId4"/>
          <a:stretch>
            <a:fillRect/>
          </a:stretch>
        </p:blipFill>
        <p:spPr>
          <a:xfrm>
            <a:off x="7219720" y="4363056"/>
            <a:ext cx="1344838" cy="335418"/>
          </a:xfrm>
          <a:prstGeom prst="rect">
            <a:avLst/>
          </a:prstGeom>
        </p:spPr>
      </p:pic>
    </p:spTree>
    <p:extLst>
      <p:ext uri="{BB962C8B-B14F-4D97-AF65-F5344CB8AC3E}">
        <p14:creationId xmlns:p14="http://schemas.microsoft.com/office/powerpoint/2010/main" val="202987784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04079F-18AD-1782-8FB2-6DB9FDE4C517}"/>
              </a:ext>
            </a:extLst>
          </p:cNvPr>
          <p:cNvSpPr>
            <a:spLocks noGrp="1"/>
          </p:cNvSpPr>
          <p:nvPr>
            <p:ph type="body" idx="1"/>
          </p:nvPr>
        </p:nvSpPr>
        <p:spPr>
          <a:xfrm>
            <a:off x="888994" y="1107697"/>
            <a:ext cx="5213353" cy="3225435"/>
          </a:xfrm>
        </p:spPr>
        <p:txBody>
          <a:bodyPr/>
          <a:lstStyle/>
          <a:p>
            <a:pPr marL="173736" indent="-173736">
              <a:spcAft>
                <a:spcPts val="1600"/>
              </a:spcAft>
              <a:buFont typeface="Wingdings" panose="05000000000000000000" pitchFamily="2" charset="2"/>
              <a:buChar char="v"/>
            </a:pPr>
            <a:r>
              <a:rPr lang="cs-CZ" sz="1600" dirty="0" err="1"/>
              <a:t>From</a:t>
            </a:r>
            <a:r>
              <a:rPr lang="cs-CZ" sz="1600" dirty="0"/>
              <a:t> early </a:t>
            </a:r>
            <a:r>
              <a:rPr lang="cs-CZ" sz="1600" dirty="0" err="1"/>
              <a:t>adopters</a:t>
            </a:r>
            <a:r>
              <a:rPr lang="cs-CZ" sz="1600" dirty="0"/>
              <a:t> to </a:t>
            </a:r>
            <a:r>
              <a:rPr lang="cs-CZ" sz="1600" dirty="0" err="1"/>
              <a:t>lagging</a:t>
            </a:r>
            <a:r>
              <a:rPr lang="cs-CZ" sz="1600" dirty="0"/>
              <a:t> </a:t>
            </a:r>
            <a:r>
              <a:rPr lang="cs-CZ" sz="1600" dirty="0" err="1"/>
              <a:t>adoption</a:t>
            </a:r>
            <a:endParaRPr lang="cs-CZ" sz="1600" dirty="0"/>
          </a:p>
          <a:p>
            <a:pPr marL="173736" indent="-173736">
              <a:spcAft>
                <a:spcPts val="1600"/>
              </a:spcAft>
              <a:buFont typeface="Wingdings" panose="05000000000000000000" pitchFamily="2" charset="2"/>
              <a:buChar char="v"/>
            </a:pPr>
            <a:r>
              <a:rPr lang="cs-CZ" sz="1600" dirty="0" err="1"/>
              <a:t>Is</a:t>
            </a:r>
            <a:r>
              <a:rPr lang="cs-CZ" sz="1600" dirty="0"/>
              <a:t> </a:t>
            </a:r>
            <a:r>
              <a:rPr lang="cs-CZ" sz="1600" dirty="0" err="1"/>
              <a:t>Terraform</a:t>
            </a:r>
            <a:r>
              <a:rPr lang="cs-CZ" sz="1600" dirty="0"/>
              <a:t> done </a:t>
            </a:r>
            <a:r>
              <a:rPr lang="cs-CZ" sz="1600" dirty="0" err="1"/>
              <a:t>for</a:t>
            </a:r>
            <a:r>
              <a:rPr lang="cs-CZ" sz="1600" dirty="0"/>
              <a:t>? </a:t>
            </a:r>
            <a:r>
              <a:rPr lang="cs-CZ" sz="1600" b="1" dirty="0" err="1"/>
              <a:t>OpenTofu</a:t>
            </a:r>
            <a:r>
              <a:rPr lang="cs-CZ" sz="1600" dirty="0"/>
              <a:t> revival</a:t>
            </a:r>
          </a:p>
          <a:p>
            <a:pPr marL="173736" indent="-173736">
              <a:spcAft>
                <a:spcPts val="1600"/>
              </a:spcAft>
              <a:buFont typeface="Wingdings" panose="05000000000000000000" pitchFamily="2" charset="2"/>
              <a:buChar char="v"/>
            </a:pPr>
            <a:r>
              <a:rPr lang="cs-CZ" sz="1600" dirty="0" err="1"/>
              <a:t>Merging</a:t>
            </a:r>
            <a:r>
              <a:rPr lang="cs-CZ" sz="1600" dirty="0"/>
              <a:t> </a:t>
            </a:r>
            <a:r>
              <a:rPr lang="cs-CZ" sz="1600" dirty="0" err="1"/>
              <a:t>two</a:t>
            </a:r>
            <a:r>
              <a:rPr lang="cs-CZ" sz="1600" dirty="0"/>
              <a:t> </a:t>
            </a:r>
            <a:r>
              <a:rPr lang="cs-CZ" sz="1600" dirty="0" err="1"/>
              <a:t>separate</a:t>
            </a:r>
            <a:r>
              <a:rPr lang="cs-CZ" sz="1600" dirty="0"/>
              <a:t> </a:t>
            </a:r>
            <a:r>
              <a:rPr lang="cs-CZ" sz="1600" dirty="0" err="1"/>
              <a:t>worlds</a:t>
            </a:r>
            <a:endParaRPr lang="cs-CZ" sz="1600" dirty="0"/>
          </a:p>
          <a:p>
            <a:pPr marL="173736" indent="-173736">
              <a:spcAft>
                <a:spcPts val="1600"/>
              </a:spcAft>
              <a:buFont typeface="Wingdings" panose="05000000000000000000" pitchFamily="2" charset="2"/>
              <a:buChar char="v"/>
            </a:pPr>
            <a:r>
              <a:rPr lang="cs-CZ" sz="1600" dirty="0" err="1"/>
              <a:t>Enough</a:t>
            </a:r>
            <a:r>
              <a:rPr lang="cs-CZ" sz="1600" dirty="0"/>
              <a:t> </a:t>
            </a:r>
            <a:r>
              <a:rPr lang="cs-CZ" sz="1600" dirty="0" err="1"/>
              <a:t>buzzwords</a:t>
            </a:r>
            <a:r>
              <a:rPr lang="cs-CZ" sz="1600" dirty="0"/>
              <a:t> – </a:t>
            </a:r>
            <a:r>
              <a:rPr lang="cs-CZ" sz="1600" dirty="0" err="1"/>
              <a:t>let‘s</a:t>
            </a:r>
            <a:r>
              <a:rPr lang="cs-CZ" sz="1600" dirty="0"/>
              <a:t> dive in!</a:t>
            </a:r>
            <a:endParaRPr lang="en-US" sz="1600" dirty="0"/>
          </a:p>
        </p:txBody>
      </p:sp>
      <p:pic>
        <p:nvPicPr>
          <p:cNvPr id="4" name="Picture 3" descr="A blue background with white text&#10;&#10;Description automatically generated">
            <a:extLst>
              <a:ext uri="{FF2B5EF4-FFF2-40B4-BE49-F238E27FC236}">
                <a16:creationId xmlns:a16="http://schemas.microsoft.com/office/drawing/2014/main" id="{8FB6EE3B-CEFD-1441-F559-D1E0FE8F1248}"/>
              </a:ext>
            </a:extLst>
          </p:cNvPr>
          <p:cNvPicPr>
            <a:picLocks noChangeAspect="1"/>
          </p:cNvPicPr>
          <p:nvPr/>
        </p:nvPicPr>
        <p:blipFill rotWithShape="1">
          <a:blip r:embed="rId4"/>
          <a:srcRect t="24196" b="22549"/>
          <a:stretch/>
        </p:blipFill>
        <p:spPr>
          <a:xfrm>
            <a:off x="6701703" y="4114799"/>
            <a:ext cx="2014100" cy="602673"/>
          </a:xfrm>
          <a:prstGeom prst="rect">
            <a:avLst/>
          </a:prstGeom>
        </p:spPr>
      </p:pic>
    </p:spTree>
    <p:extLst>
      <p:ext uri="{BB962C8B-B14F-4D97-AF65-F5344CB8AC3E}">
        <p14:creationId xmlns:p14="http://schemas.microsoft.com/office/powerpoint/2010/main" val="58498729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and a cartoon of a person&#10;&#10;Description automatically generated">
            <a:extLst>
              <a:ext uri="{FF2B5EF4-FFF2-40B4-BE49-F238E27FC236}">
                <a16:creationId xmlns:a16="http://schemas.microsoft.com/office/drawing/2014/main" id="{5B33F544-E832-B5A3-BFAE-157FFA3E666C}"/>
              </a:ext>
            </a:extLst>
          </p:cNvPr>
          <p:cNvPicPr>
            <a:picLocks noChangeAspect="1"/>
          </p:cNvPicPr>
          <p:nvPr/>
        </p:nvPicPr>
        <p:blipFill rotWithShape="1">
          <a:blip r:embed="rId3"/>
          <a:srcRect b="6947"/>
          <a:stretch/>
        </p:blipFill>
        <p:spPr>
          <a:xfrm>
            <a:off x="835828" y="487612"/>
            <a:ext cx="7264076" cy="4026635"/>
          </a:xfrm>
          <a:prstGeom prst="rect">
            <a:avLst/>
          </a:prstGeom>
        </p:spPr>
      </p:pic>
    </p:spTree>
    <p:extLst>
      <p:ext uri="{BB962C8B-B14F-4D97-AF65-F5344CB8AC3E}">
        <p14:creationId xmlns:p14="http://schemas.microsoft.com/office/powerpoint/2010/main" val="190701539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9F22-48F3-3BB2-8E2B-10E95461DEAF}"/>
              </a:ext>
            </a:extLst>
          </p:cNvPr>
          <p:cNvSpPr>
            <a:spLocks noGrp="1"/>
          </p:cNvSpPr>
          <p:nvPr>
            <p:ph type="title"/>
          </p:nvPr>
        </p:nvSpPr>
        <p:spPr>
          <a:xfrm>
            <a:off x="2730684" y="185445"/>
            <a:ext cx="336646" cy="623631"/>
          </a:xfrm>
        </p:spPr>
        <p:txBody>
          <a:bodyPr/>
          <a:lstStyle/>
          <a:p>
            <a:r>
              <a:rPr lang="en-US" sz="2800" b="1" dirty="0"/>
              <a:t>&amp;</a:t>
            </a:r>
            <a:endParaRPr lang="en-US" sz="2800" dirty="0"/>
          </a:p>
        </p:txBody>
      </p:sp>
      <p:sp>
        <p:nvSpPr>
          <p:cNvPr id="3" name="Text Placeholder 2">
            <a:extLst>
              <a:ext uri="{FF2B5EF4-FFF2-40B4-BE49-F238E27FC236}">
                <a16:creationId xmlns:a16="http://schemas.microsoft.com/office/drawing/2014/main" id="{B504079F-18AD-1782-8FB2-6DB9FDE4C517}"/>
              </a:ext>
            </a:extLst>
          </p:cNvPr>
          <p:cNvSpPr>
            <a:spLocks noGrp="1"/>
          </p:cNvSpPr>
          <p:nvPr>
            <p:ph type="body" idx="1"/>
          </p:nvPr>
        </p:nvSpPr>
        <p:spPr>
          <a:xfrm>
            <a:off x="1020433" y="1531546"/>
            <a:ext cx="5390863" cy="3426509"/>
          </a:xfrm>
        </p:spPr>
        <p:txBody>
          <a:bodyPr/>
          <a:lstStyle/>
          <a:p>
            <a:pPr marL="173736" indent="-173736">
              <a:spcAft>
                <a:spcPts val="1600"/>
              </a:spcAft>
              <a:buFont typeface="Wingdings" panose="05000000000000000000" pitchFamily="2" charset="2"/>
              <a:buChar char="v"/>
            </a:pPr>
            <a:r>
              <a:rPr lang="cs-CZ" sz="1600" dirty="0" err="1"/>
              <a:t>First</a:t>
            </a:r>
            <a:r>
              <a:rPr lang="cs-CZ" sz="1600" dirty="0"/>
              <a:t> </a:t>
            </a:r>
            <a:r>
              <a:rPr lang="cs-CZ" sz="1600" dirty="0" err="1"/>
              <a:t>experiments</a:t>
            </a:r>
            <a:r>
              <a:rPr lang="cs-CZ" sz="1600" dirty="0"/>
              <a:t> and </a:t>
            </a:r>
            <a:r>
              <a:rPr lang="cs-CZ" sz="1600" dirty="0" err="1"/>
              <a:t>the</a:t>
            </a:r>
            <a:r>
              <a:rPr lang="cs-CZ" sz="1600" dirty="0"/>
              <a:t> </a:t>
            </a:r>
            <a:r>
              <a:rPr lang="cs-CZ" sz="1600" dirty="0" err="1"/>
              <a:t>need</a:t>
            </a:r>
            <a:r>
              <a:rPr lang="cs-CZ" sz="1600" dirty="0"/>
              <a:t> </a:t>
            </a:r>
            <a:r>
              <a:rPr lang="cs-CZ" sz="1600" dirty="0" err="1"/>
              <a:t>for</a:t>
            </a:r>
            <a:r>
              <a:rPr lang="cs-CZ" sz="1600" dirty="0"/>
              <a:t> </a:t>
            </a:r>
            <a:r>
              <a:rPr lang="cs-CZ" sz="1600" dirty="0" err="1"/>
              <a:t>scale</a:t>
            </a:r>
            <a:r>
              <a:rPr lang="cs-CZ" sz="1600" dirty="0"/>
              <a:t> and </a:t>
            </a:r>
            <a:r>
              <a:rPr lang="cs-CZ" sz="1600" dirty="0" err="1"/>
              <a:t>reproducibility</a:t>
            </a:r>
            <a:endParaRPr lang="cs-CZ" sz="1600" dirty="0"/>
          </a:p>
          <a:p>
            <a:pPr marL="173736" indent="-173736">
              <a:spcAft>
                <a:spcPts val="1600"/>
              </a:spcAft>
              <a:buFont typeface="Wingdings" panose="05000000000000000000" pitchFamily="2" charset="2"/>
              <a:buChar char="v"/>
            </a:pPr>
            <a:r>
              <a:rPr lang="cs-CZ" sz="1600" dirty="0" err="1"/>
              <a:t>Separation</a:t>
            </a:r>
            <a:r>
              <a:rPr lang="cs-CZ" sz="1600" dirty="0"/>
              <a:t> </a:t>
            </a:r>
            <a:r>
              <a:rPr lang="cs-CZ" sz="1600" dirty="0" err="1"/>
              <a:t>from</a:t>
            </a:r>
            <a:r>
              <a:rPr lang="cs-CZ" sz="1600" dirty="0"/>
              <a:t> </a:t>
            </a:r>
            <a:r>
              <a:rPr lang="cs-CZ" sz="1600" dirty="0" err="1"/>
              <a:t>monolith</a:t>
            </a:r>
            <a:r>
              <a:rPr lang="cs-CZ" sz="1600" dirty="0"/>
              <a:t> – </a:t>
            </a:r>
            <a:r>
              <a:rPr lang="cs-CZ" sz="1600" dirty="0" err="1"/>
              <a:t>the</a:t>
            </a:r>
            <a:r>
              <a:rPr lang="cs-CZ" sz="1600" dirty="0"/>
              <a:t> </a:t>
            </a:r>
            <a:r>
              <a:rPr lang="cs-CZ" sz="1600" b="1" dirty="0"/>
              <a:t>Atlas framework</a:t>
            </a:r>
          </a:p>
          <a:p>
            <a:pPr marL="173736" indent="-173736">
              <a:spcAft>
                <a:spcPts val="1600"/>
              </a:spcAft>
              <a:buFont typeface="Wingdings" panose="05000000000000000000" pitchFamily="2" charset="2"/>
              <a:buChar char="v"/>
            </a:pPr>
            <a:r>
              <a:rPr lang="cs-CZ" sz="1600" dirty="0" err="1"/>
              <a:t>Treating</a:t>
            </a:r>
            <a:r>
              <a:rPr lang="cs-CZ" sz="1600" dirty="0"/>
              <a:t> </a:t>
            </a:r>
            <a:r>
              <a:rPr lang="cs-CZ" sz="1600" dirty="0" err="1"/>
              <a:t>infrastructure</a:t>
            </a:r>
            <a:r>
              <a:rPr lang="cs-CZ" sz="1600" dirty="0"/>
              <a:t> as </a:t>
            </a:r>
            <a:r>
              <a:rPr lang="cs-CZ" sz="1600" dirty="0" err="1"/>
              <a:t>internal</a:t>
            </a:r>
            <a:r>
              <a:rPr lang="cs-CZ" sz="1600" dirty="0"/>
              <a:t> </a:t>
            </a:r>
            <a:r>
              <a:rPr lang="cs-CZ" sz="1600" dirty="0" err="1"/>
              <a:t>product</a:t>
            </a:r>
            <a:endParaRPr lang="cs-CZ" sz="1600" dirty="0"/>
          </a:p>
          <a:p>
            <a:pPr marL="173736" indent="-173736">
              <a:spcAft>
                <a:spcPts val="1600"/>
              </a:spcAft>
              <a:buFont typeface="Wingdings" panose="05000000000000000000" pitchFamily="2" charset="2"/>
              <a:buChar char="v"/>
            </a:pPr>
            <a:r>
              <a:rPr lang="cs-CZ" sz="1600" dirty="0" err="1"/>
              <a:t>Above</a:t>
            </a:r>
            <a:r>
              <a:rPr lang="cs-CZ" sz="1600" dirty="0"/>
              <a:t> and </a:t>
            </a:r>
            <a:r>
              <a:rPr lang="cs-CZ" sz="1600" dirty="0" err="1"/>
              <a:t>beyond</a:t>
            </a:r>
            <a:r>
              <a:rPr lang="cs-CZ" sz="1600" dirty="0"/>
              <a:t> – </a:t>
            </a:r>
            <a:r>
              <a:rPr lang="cs-CZ" sz="1600" dirty="0" err="1"/>
              <a:t>automation</a:t>
            </a:r>
            <a:r>
              <a:rPr lang="cs-CZ" sz="1600" dirty="0"/>
              <a:t> </a:t>
            </a:r>
            <a:r>
              <a:rPr lang="en-US" sz="1600" dirty="0"/>
              <a:t>&amp;</a:t>
            </a:r>
            <a:r>
              <a:rPr lang="cs-CZ" sz="1600" dirty="0"/>
              <a:t> </a:t>
            </a:r>
            <a:r>
              <a:rPr lang="cs-CZ" sz="1600" b="1" dirty="0" err="1"/>
              <a:t>infrastructure</a:t>
            </a:r>
            <a:r>
              <a:rPr lang="cs-CZ" sz="1600" b="1" dirty="0"/>
              <a:t> SDK</a:t>
            </a:r>
          </a:p>
        </p:txBody>
      </p:sp>
      <p:cxnSp>
        <p:nvCxnSpPr>
          <p:cNvPr id="4" name="Google Shape;172;p39">
            <a:extLst>
              <a:ext uri="{FF2B5EF4-FFF2-40B4-BE49-F238E27FC236}">
                <a16:creationId xmlns:a16="http://schemas.microsoft.com/office/drawing/2014/main" id="{36F61146-CED8-4F72-9035-2DBC17BE6BB8}"/>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Picture 5" descr="A black background with white text&#10;&#10;Description automatically generated">
            <a:extLst>
              <a:ext uri="{FF2B5EF4-FFF2-40B4-BE49-F238E27FC236}">
                <a16:creationId xmlns:a16="http://schemas.microsoft.com/office/drawing/2014/main" id="{3FA79AC5-DAB4-96EC-0679-1833B5539D63}"/>
              </a:ext>
            </a:extLst>
          </p:cNvPr>
          <p:cNvPicPr>
            <a:picLocks noChangeAspect="1"/>
          </p:cNvPicPr>
          <p:nvPr/>
        </p:nvPicPr>
        <p:blipFill rotWithShape="1">
          <a:blip r:embed="rId4"/>
          <a:srcRect l="28922" t="35694" r="29248" b="35100"/>
          <a:stretch/>
        </p:blipFill>
        <p:spPr>
          <a:xfrm>
            <a:off x="1120422" y="273348"/>
            <a:ext cx="1225583" cy="447823"/>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AFBC9F46-08B2-0378-B744-89E5EF9E9666}"/>
              </a:ext>
            </a:extLst>
          </p:cNvPr>
          <p:cNvPicPr>
            <a:picLocks noChangeAspect="1"/>
          </p:cNvPicPr>
          <p:nvPr/>
        </p:nvPicPr>
        <p:blipFill>
          <a:blip r:embed="rId5"/>
          <a:stretch>
            <a:fillRect/>
          </a:stretch>
        </p:blipFill>
        <p:spPr>
          <a:xfrm>
            <a:off x="3571694" y="342245"/>
            <a:ext cx="1243033" cy="310027"/>
          </a:xfrm>
          <a:prstGeom prst="rect">
            <a:avLst/>
          </a:prstGeom>
        </p:spPr>
      </p:pic>
    </p:spTree>
    <p:extLst>
      <p:ext uri="{BB962C8B-B14F-4D97-AF65-F5344CB8AC3E}">
        <p14:creationId xmlns:p14="http://schemas.microsoft.com/office/powerpoint/2010/main" val="354178473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9F22-48F3-3BB2-8E2B-10E95461DEAF}"/>
              </a:ext>
            </a:extLst>
          </p:cNvPr>
          <p:cNvSpPr>
            <a:spLocks noGrp="1"/>
          </p:cNvSpPr>
          <p:nvPr>
            <p:ph type="title"/>
          </p:nvPr>
        </p:nvSpPr>
        <p:spPr>
          <a:xfrm>
            <a:off x="2730684" y="185445"/>
            <a:ext cx="336646" cy="623631"/>
          </a:xfrm>
        </p:spPr>
        <p:txBody>
          <a:bodyPr/>
          <a:lstStyle/>
          <a:p>
            <a:r>
              <a:rPr lang="en-US" sz="2800" b="1" dirty="0"/>
              <a:t>&amp;</a:t>
            </a:r>
            <a:endParaRPr lang="en-US" sz="2800" dirty="0"/>
          </a:p>
        </p:txBody>
      </p:sp>
      <p:sp>
        <p:nvSpPr>
          <p:cNvPr id="3" name="Text Placeholder 2">
            <a:extLst>
              <a:ext uri="{FF2B5EF4-FFF2-40B4-BE49-F238E27FC236}">
                <a16:creationId xmlns:a16="http://schemas.microsoft.com/office/drawing/2014/main" id="{B504079F-18AD-1782-8FB2-6DB9FDE4C517}"/>
              </a:ext>
            </a:extLst>
          </p:cNvPr>
          <p:cNvSpPr>
            <a:spLocks noGrp="1"/>
          </p:cNvSpPr>
          <p:nvPr>
            <p:ph type="body" idx="1"/>
          </p:nvPr>
        </p:nvSpPr>
        <p:spPr>
          <a:xfrm>
            <a:off x="1026200" y="1294158"/>
            <a:ext cx="5390863" cy="3712030"/>
          </a:xfrm>
        </p:spPr>
        <p:txBody>
          <a:bodyPr/>
          <a:lstStyle/>
          <a:p>
            <a:pPr marL="173736" indent="-173736">
              <a:lnSpc>
                <a:spcPct val="250000"/>
              </a:lnSpc>
              <a:spcAft>
                <a:spcPts val="100"/>
              </a:spcAft>
              <a:buFont typeface="Wingdings" panose="05000000000000000000" pitchFamily="2" charset="2"/>
              <a:buChar char="v"/>
            </a:pPr>
            <a:r>
              <a:rPr lang="cs-CZ" sz="1600" i="1" dirty="0" err="1"/>
              <a:t>Why</a:t>
            </a:r>
            <a:r>
              <a:rPr lang="cs-CZ" sz="1600" i="1" dirty="0"/>
              <a:t> </a:t>
            </a:r>
            <a:r>
              <a:rPr lang="cs-CZ" sz="1600" i="1" dirty="0" err="1"/>
              <a:t>did</a:t>
            </a:r>
            <a:r>
              <a:rPr lang="cs-CZ" sz="1600" i="1" dirty="0"/>
              <a:t> </a:t>
            </a:r>
            <a:r>
              <a:rPr lang="cs-CZ" sz="1600" i="1" dirty="0" err="1"/>
              <a:t>we</a:t>
            </a:r>
            <a:r>
              <a:rPr lang="cs-CZ" sz="1600" i="1" dirty="0"/>
              <a:t> </a:t>
            </a:r>
            <a:r>
              <a:rPr lang="cs-CZ" sz="1600" i="1" dirty="0" err="1"/>
              <a:t>choose</a:t>
            </a:r>
            <a:r>
              <a:rPr lang="cs-CZ" sz="1600" i="1" dirty="0"/>
              <a:t> </a:t>
            </a:r>
            <a:r>
              <a:rPr lang="cs-CZ" sz="1600" i="1" dirty="0" err="1"/>
              <a:t>Pulumi</a:t>
            </a:r>
            <a:r>
              <a:rPr lang="cs-CZ" sz="1600" i="1" dirty="0"/>
              <a:t> </a:t>
            </a:r>
            <a:r>
              <a:rPr lang="cs-CZ" sz="1600" i="1" dirty="0" err="1"/>
              <a:t>over</a:t>
            </a:r>
            <a:r>
              <a:rPr lang="cs-CZ" sz="1600" i="1" dirty="0"/>
              <a:t> </a:t>
            </a:r>
            <a:r>
              <a:rPr lang="cs-CZ" sz="1600" i="1" dirty="0" err="1"/>
              <a:t>Terraform</a:t>
            </a:r>
            <a:r>
              <a:rPr lang="cs-CZ" sz="1600" i="1" dirty="0"/>
              <a:t>?</a:t>
            </a:r>
          </a:p>
          <a:p>
            <a:pPr marL="173736" indent="-173736">
              <a:lnSpc>
                <a:spcPct val="250000"/>
              </a:lnSpc>
              <a:spcBef>
                <a:spcPts val="800"/>
              </a:spcBef>
              <a:buFont typeface="Wingdings" panose="05000000000000000000" pitchFamily="2" charset="2"/>
              <a:buChar char="v"/>
            </a:pPr>
            <a:r>
              <a:rPr lang="cs-CZ" sz="1600" i="1" dirty="0" err="1"/>
              <a:t>Reaping</a:t>
            </a:r>
            <a:r>
              <a:rPr lang="cs-CZ" sz="1600" i="1" dirty="0"/>
              <a:t> </a:t>
            </a:r>
            <a:r>
              <a:rPr lang="cs-CZ" sz="1600" i="1" dirty="0" err="1"/>
              <a:t>benefits</a:t>
            </a:r>
            <a:r>
              <a:rPr lang="cs-CZ" sz="1600" i="1" dirty="0"/>
              <a:t> </a:t>
            </a:r>
            <a:r>
              <a:rPr lang="cs-CZ" sz="1600" i="1" dirty="0" err="1"/>
              <a:t>from</a:t>
            </a:r>
            <a:r>
              <a:rPr lang="cs-CZ" sz="1600" i="1" dirty="0"/>
              <a:t> </a:t>
            </a:r>
            <a:r>
              <a:rPr lang="cs-CZ" sz="1600" i="1" dirty="0" err="1"/>
              <a:t>Pulumi</a:t>
            </a:r>
            <a:r>
              <a:rPr lang="cs-CZ" sz="1600" i="1" dirty="0"/>
              <a:t> Cloud</a:t>
            </a:r>
          </a:p>
          <a:p>
            <a:pPr marL="173736" indent="-173736">
              <a:lnSpc>
                <a:spcPct val="250000"/>
              </a:lnSpc>
              <a:spcBef>
                <a:spcPts val="800"/>
              </a:spcBef>
              <a:buFont typeface="Wingdings" panose="05000000000000000000" pitchFamily="2" charset="2"/>
              <a:buChar char="v"/>
            </a:pPr>
            <a:r>
              <a:rPr lang="cs-CZ" sz="1600" i="1" dirty="0" err="1"/>
              <a:t>What</a:t>
            </a:r>
            <a:r>
              <a:rPr lang="cs-CZ" sz="1600" i="1" dirty="0"/>
              <a:t> </a:t>
            </a:r>
            <a:r>
              <a:rPr lang="cs-CZ" sz="1600" i="1" dirty="0" err="1"/>
              <a:t>the</a:t>
            </a:r>
            <a:r>
              <a:rPr lang="cs-CZ" sz="1600" i="1" dirty="0"/>
              <a:t> </a:t>
            </a:r>
            <a:r>
              <a:rPr lang="cs-CZ" sz="1600" i="1" dirty="0" err="1"/>
              <a:t>hell</a:t>
            </a:r>
            <a:r>
              <a:rPr lang="cs-CZ" sz="1600" i="1" dirty="0"/>
              <a:t> </a:t>
            </a:r>
            <a:r>
              <a:rPr lang="cs-CZ" sz="1600" i="1" dirty="0" err="1"/>
              <a:t>is</a:t>
            </a:r>
            <a:r>
              <a:rPr lang="cs-CZ" sz="1600" i="1" dirty="0"/>
              <a:t> </a:t>
            </a:r>
            <a:r>
              <a:rPr lang="cs-CZ" sz="1600" b="1" i="1" dirty="0" err="1"/>
              <a:t>Infrastructure</a:t>
            </a:r>
            <a:r>
              <a:rPr lang="cs-CZ" sz="1600" b="1" i="1" dirty="0"/>
              <a:t> SDK</a:t>
            </a:r>
            <a:r>
              <a:rPr lang="cs-CZ" sz="1600" i="1" dirty="0"/>
              <a:t>?</a:t>
            </a:r>
          </a:p>
          <a:p>
            <a:pPr marL="173736" indent="-173736">
              <a:lnSpc>
                <a:spcPct val="250000"/>
              </a:lnSpc>
              <a:spcBef>
                <a:spcPts val="800"/>
              </a:spcBef>
              <a:buFont typeface="Wingdings" panose="05000000000000000000" pitchFamily="2" charset="2"/>
              <a:buChar char="v"/>
            </a:pPr>
            <a:r>
              <a:rPr lang="cs-CZ" sz="1600" i="1" dirty="0"/>
              <a:t>Do </a:t>
            </a:r>
            <a:r>
              <a:rPr lang="cs-CZ" sz="1600" i="1" dirty="0" err="1"/>
              <a:t>you</a:t>
            </a:r>
            <a:r>
              <a:rPr lang="cs-CZ" sz="1600" i="1" dirty="0"/>
              <a:t> </a:t>
            </a:r>
            <a:r>
              <a:rPr lang="cs-CZ" sz="1600" i="1" dirty="0" err="1"/>
              <a:t>regret</a:t>
            </a:r>
            <a:r>
              <a:rPr lang="cs-CZ" sz="1600" i="1" dirty="0"/>
              <a:t> </a:t>
            </a:r>
            <a:r>
              <a:rPr lang="cs-CZ" sz="1600" i="1" dirty="0" err="1"/>
              <a:t>it</a:t>
            </a:r>
            <a:r>
              <a:rPr lang="cs-CZ" sz="1600" i="1" dirty="0"/>
              <a:t>?</a:t>
            </a:r>
          </a:p>
          <a:p>
            <a:pPr marL="173736" indent="-173736">
              <a:lnSpc>
                <a:spcPct val="250000"/>
              </a:lnSpc>
              <a:spcBef>
                <a:spcPts val="800"/>
              </a:spcBef>
              <a:buFont typeface="Wingdings" panose="05000000000000000000" pitchFamily="2" charset="2"/>
              <a:buChar char="v"/>
            </a:pPr>
            <a:endParaRPr lang="cs-CZ" sz="1600" i="1" dirty="0"/>
          </a:p>
        </p:txBody>
      </p:sp>
      <p:cxnSp>
        <p:nvCxnSpPr>
          <p:cNvPr id="4" name="Google Shape;172;p39">
            <a:extLst>
              <a:ext uri="{FF2B5EF4-FFF2-40B4-BE49-F238E27FC236}">
                <a16:creationId xmlns:a16="http://schemas.microsoft.com/office/drawing/2014/main" id="{36F61146-CED8-4F72-9035-2DBC17BE6BB8}"/>
              </a:ext>
            </a:extLst>
          </p:cNvPr>
          <p:cNvCxnSpPr>
            <a:cxnSpLocks/>
          </p:cNvCxnSpPr>
          <p:nvPr/>
        </p:nvCxnSpPr>
        <p:spPr>
          <a:xfrm>
            <a:off x="1026200" y="1007664"/>
            <a:ext cx="4101142"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6" name="Picture 5" descr="A black background with white text&#10;&#10;Description automatically generated">
            <a:extLst>
              <a:ext uri="{FF2B5EF4-FFF2-40B4-BE49-F238E27FC236}">
                <a16:creationId xmlns:a16="http://schemas.microsoft.com/office/drawing/2014/main" id="{3FA79AC5-DAB4-96EC-0679-1833B5539D63}"/>
              </a:ext>
            </a:extLst>
          </p:cNvPr>
          <p:cNvPicPr>
            <a:picLocks noChangeAspect="1"/>
          </p:cNvPicPr>
          <p:nvPr/>
        </p:nvPicPr>
        <p:blipFill rotWithShape="1">
          <a:blip r:embed="rId4"/>
          <a:srcRect l="28922" t="35694" r="29248" b="35100"/>
          <a:stretch/>
        </p:blipFill>
        <p:spPr>
          <a:xfrm>
            <a:off x="1120422" y="273348"/>
            <a:ext cx="1225583" cy="447823"/>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AFBC9F46-08B2-0378-B744-89E5EF9E9666}"/>
              </a:ext>
            </a:extLst>
          </p:cNvPr>
          <p:cNvPicPr>
            <a:picLocks noChangeAspect="1"/>
          </p:cNvPicPr>
          <p:nvPr/>
        </p:nvPicPr>
        <p:blipFill>
          <a:blip r:embed="rId5"/>
          <a:stretch>
            <a:fillRect/>
          </a:stretch>
        </p:blipFill>
        <p:spPr>
          <a:xfrm>
            <a:off x="3571694" y="342245"/>
            <a:ext cx="1243033" cy="310027"/>
          </a:xfrm>
          <a:prstGeom prst="rect">
            <a:avLst/>
          </a:prstGeom>
        </p:spPr>
      </p:pic>
    </p:spTree>
    <p:extLst>
      <p:ext uri="{BB962C8B-B14F-4D97-AF65-F5344CB8AC3E}">
        <p14:creationId xmlns:p14="http://schemas.microsoft.com/office/powerpoint/2010/main" val="108175026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4E318C-38ED-7636-0198-B66347ED1DA8}"/>
              </a:ext>
            </a:extLst>
          </p:cNvPr>
          <p:cNvPicPr>
            <a:picLocks noChangeAspect="1"/>
          </p:cNvPicPr>
          <p:nvPr/>
        </p:nvPicPr>
        <p:blipFill>
          <a:blip r:embed="rId2"/>
          <a:stretch>
            <a:fillRect/>
          </a:stretch>
        </p:blipFill>
        <p:spPr>
          <a:xfrm>
            <a:off x="1091534" y="708541"/>
            <a:ext cx="6870925" cy="3418094"/>
          </a:xfrm>
          <a:prstGeom prst="rect">
            <a:avLst/>
          </a:prstGeom>
        </p:spPr>
      </p:pic>
    </p:spTree>
    <p:extLst>
      <p:ext uri="{BB962C8B-B14F-4D97-AF65-F5344CB8AC3E}">
        <p14:creationId xmlns:p14="http://schemas.microsoft.com/office/powerpoint/2010/main" val="7771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13503-9030-60A6-C92D-0C9DFB40A9B6}"/>
              </a:ext>
            </a:extLst>
          </p:cNvPr>
          <p:cNvPicPr>
            <a:picLocks noChangeAspect="1"/>
          </p:cNvPicPr>
          <p:nvPr/>
        </p:nvPicPr>
        <p:blipFill>
          <a:blip r:embed="rId2"/>
          <a:stretch>
            <a:fillRect/>
          </a:stretch>
        </p:blipFill>
        <p:spPr>
          <a:xfrm>
            <a:off x="660667" y="406932"/>
            <a:ext cx="7678685" cy="4069320"/>
          </a:xfrm>
          <a:prstGeom prst="rect">
            <a:avLst/>
          </a:prstGeom>
        </p:spPr>
      </p:pic>
    </p:spTree>
    <p:extLst>
      <p:ext uri="{BB962C8B-B14F-4D97-AF65-F5344CB8AC3E}">
        <p14:creationId xmlns:p14="http://schemas.microsoft.com/office/powerpoint/2010/main" val="1296511787"/>
      </p:ext>
    </p:extLst>
  </p:cSld>
  <p:clrMapOvr>
    <a:masterClrMapping/>
  </p:clrMapOvr>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2a1ecaa-1c5b-48f1-a750-6eb666e37131}" enabled="1" method="Standard" siteId="{afdb37c2-13f1-4a78-b91e-85749ac8e807}" contentBits="0" removed="0"/>
</clbl:labelList>
</file>

<file path=docProps/app.xml><?xml version="1.0" encoding="utf-8"?>
<Properties xmlns="http://schemas.openxmlformats.org/officeDocument/2006/extended-properties" xmlns:vt="http://schemas.openxmlformats.org/officeDocument/2006/docPropsVTypes">
  <TotalTime>425</TotalTime>
  <Words>1552</Words>
  <Application>Microsoft Office PowerPoint</Application>
  <PresentationFormat>On-screen Show (16:9)</PresentationFormat>
  <Paragraphs>162</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Montserrat</vt:lpstr>
      <vt:lpstr>Montserrat ExtraBold</vt:lpstr>
      <vt:lpstr>Arial</vt:lpstr>
      <vt:lpstr>Montserrat ExtraLight</vt:lpstr>
      <vt:lpstr>Wingdings</vt:lpstr>
      <vt:lpstr>Futuristic Background by Slidesgo</vt:lpstr>
      <vt:lpstr>Infrastructure SDK done right</vt:lpstr>
      <vt:lpstr>The coming of Terraform</vt:lpstr>
      <vt:lpstr>A new rival - Pulumi</vt:lpstr>
      <vt:lpstr>PowerPoint Presentation</vt:lpstr>
      <vt:lpstr>PowerPoint Presentation</vt:lpstr>
      <vt:lpstr>&amp;</vt:lpstr>
      <vt:lpstr>&amp;</vt:lpstr>
      <vt:lpstr>PowerPoint Presentation</vt:lpstr>
      <vt:lpstr>PowerPoint Presentation</vt:lpstr>
      <vt:lpstr>PowerPoint Presentation</vt:lpstr>
      <vt:lpstr>Infrastructure SDK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SDK done right</dc:title>
  <dc:creator>Pavel Varenka</dc:creator>
  <cp:lastModifiedBy>Pavel Varenka</cp:lastModifiedBy>
  <cp:revision>14</cp:revision>
  <dcterms:modified xsi:type="dcterms:W3CDTF">2024-05-22T15:52:36Z</dcterms:modified>
</cp:coreProperties>
</file>